
<file path=[Content_Types].xml><?xml version="1.0" encoding="utf-8"?>
<Types xmlns="http://schemas.openxmlformats.org/package/2006/content-types">
  <Override PartName="/ppt/tags/tag8.xml" ContentType="application/vnd.openxmlformats-officedocument.presentationml.tags+xml"/>
  <Override PartName="/ppt/tags/tag104.xml" ContentType="application/vnd.openxmlformats-officedocument.presentationml.tags+xml"/>
  <Override PartName="/ppt/tags/tag140.xml" ContentType="application/vnd.openxmlformats-officedocument.presentationml.tags+xml"/>
  <Override PartName="/ppt/tags/tag151.xml" ContentType="application/vnd.openxmlformats-officedocument.presentationml.tags+xml"/>
  <Override PartName="/ppt/theme/theme1.xml" ContentType="application/vnd.openxmlformats-officedocument.theme+xml"/>
  <Override PartName="/ppt/slideLayouts/slideLayout2.xml" ContentType="application/vnd.openxmlformats-officedocument.presentationml.slideLayout+xml"/>
  <Override PartName="/ppt/tags/tag49.xml" ContentType="application/vnd.openxmlformats-officedocument.presentationml.tags+xml"/>
  <Override PartName="/ppt/tags/tag78.xml" ContentType="application/vnd.openxmlformats-officedocument.presentationml.tags+xml"/>
  <Override PartName="/ppt/tags/tag96.xml" ContentType="application/vnd.openxmlformats-officedocument.presentationml.tags+xml"/>
  <Override PartName="/ppt/tags/tag100.xml" ContentType="application/vnd.openxmlformats-officedocument.presentationml.tags+xml"/>
  <Default Extension="xml" ContentType="application/xml"/>
  <Override PartName="/ppt/slides/slide14.xml" ContentType="application/vnd.openxmlformats-officedocument.presentationml.slide+xml"/>
  <Override PartName="/ppt/tags/tag38.xml" ContentType="application/vnd.openxmlformats-officedocument.presentationml.tags+xml"/>
  <Override PartName="/ppt/tags/tag56.xml" ContentType="application/vnd.openxmlformats-officedocument.presentationml.tags+xml"/>
  <Override PartName="/ppt/tags/tag67.xml" ContentType="application/vnd.openxmlformats-officedocument.presentationml.tags+xml"/>
  <Override PartName="/ppt/tags/tag85.xml" ContentType="application/vnd.openxmlformats-officedocument.presentationml.tags+xml"/>
  <Override PartName="/ppt/slides/slide10.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45.xml" ContentType="application/vnd.openxmlformats-officedocument.presentationml.tags+xml"/>
  <Override PartName="/ppt/tags/tag63.xml" ContentType="application/vnd.openxmlformats-officedocument.presentationml.tags+xml"/>
  <Override PartName="/ppt/tags/tag74.xml" ContentType="application/vnd.openxmlformats-officedocument.presentationml.tags+xml"/>
  <Override PartName="/ppt/tags/tag92.xml" ContentType="application/vnd.openxmlformats-officedocument.presentationml.tags+xml"/>
  <Override PartName="/ppt/tags/tag149.xml" ContentType="application/vnd.openxmlformats-officedocument.presentationml.tags+xml"/>
  <Override PartName="/docProps/custom.xml" ContentType="application/vnd.openxmlformats-officedocument.custom-properties+xml"/>
  <Override PartName="/ppt/tags/tag34.xml" ContentType="application/vnd.openxmlformats-officedocument.presentationml.tags+xml"/>
  <Override PartName="/ppt/tags/tag52.xml" ContentType="application/vnd.openxmlformats-officedocument.presentationml.tags+xml"/>
  <Override PartName="/ppt/tags/tag81.xml" ContentType="application/vnd.openxmlformats-officedocument.presentationml.tags+xml"/>
  <Override PartName="/ppt/tags/tag109.xml" ContentType="application/vnd.openxmlformats-officedocument.presentationml.tags+xml"/>
  <Override PartName="/ppt/tags/tag138.xml" ContentType="application/vnd.openxmlformats-officedocument.presentationml.tags+xml"/>
  <Override PartName="/ppt/tags/tag156.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41.xml" ContentType="application/vnd.openxmlformats-officedocument.presentationml.tags+xml"/>
  <Override PartName="/ppt/tags/tag70.xml" ContentType="application/vnd.openxmlformats-officedocument.presentationml.tags+xml"/>
  <Override PartName="/ppt/tags/tag116.xml" ContentType="application/vnd.openxmlformats-officedocument.presentationml.tags+xml"/>
  <Override PartName="/ppt/tags/tag127.xml" ContentType="application/vnd.openxmlformats-officedocument.presentationml.tags+xml"/>
  <Override PartName="/ppt/tags/tag145.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30.xml" ContentType="application/vnd.openxmlformats-officedocument.presentationml.tags+xml"/>
  <Override PartName="/ppt/tags/tag105.xml" ContentType="application/vnd.openxmlformats-officedocument.presentationml.tags+xml"/>
  <Override PartName="/ppt/tags/tag134.xml" ContentType="application/vnd.openxmlformats-officedocument.presentationml.tags+xml"/>
  <Override PartName="/ppt/tags/tag152.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ags/tag112.xml" ContentType="application/vnd.openxmlformats-officedocument.presentationml.tags+xml"/>
  <Override PartName="/ppt/tags/tag123.xml" ContentType="application/vnd.openxmlformats-officedocument.presentationml.tags+xml"/>
  <Override PartName="/ppt/tags/tag141.xml" ContentType="application/vnd.openxmlformats-officedocument.presentationml.tags+xml"/>
  <Override PartName="/ppt/presProps.xml" ContentType="application/vnd.openxmlformats-officedocument.presentationml.presProps+xml"/>
  <Override PartName="/ppt/tags/tag5.xml" ContentType="application/vnd.openxmlformats-officedocument.presentationml.tags+xml"/>
  <Override PartName="/ppt/tags/tag79.xml" ContentType="application/vnd.openxmlformats-officedocument.presentationml.tags+xml"/>
  <Override PartName="/ppt/tags/tag101.xml" ContentType="application/vnd.openxmlformats-officedocument.presentationml.tags+xml"/>
  <Override PartName="/ppt/tags/tag130.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tags/tag39.xml" ContentType="application/vnd.openxmlformats-officedocument.presentationml.tags+xml"/>
  <Override PartName="/ppt/tags/tag68.xml" ContentType="application/vnd.openxmlformats-officedocument.presentationml.tags+xml"/>
  <Override PartName="/ppt/tags/tag86.xml" ContentType="application/vnd.openxmlformats-officedocument.presentationml.tags+xml"/>
  <Override PartName="/ppt/tags/tag97.xml" ContentType="application/vnd.openxmlformats-officedocument.presentationml.tags+xml"/>
  <Override PartName="/ppt/presentation.xml" ContentType="application/vnd.openxmlformats-officedocument.presentationml.presentation.main+xml"/>
  <Override PartName="/ppt/tags/tag1.xml" ContentType="application/vnd.openxmlformats-officedocument.presentationml.tags+xml"/>
  <Override PartName="/ppt/tags/tag28.xml" ContentType="application/vnd.openxmlformats-officedocument.presentationml.tags+xml"/>
  <Override PartName="/ppt/tags/tag57.xml" ContentType="application/vnd.openxmlformats-officedocument.presentationml.tags+xml"/>
  <Override PartName="/ppt/tags/tag75.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tags/tag17.xml" ContentType="application/vnd.openxmlformats-officedocument.presentationml.tags+xml"/>
  <Override PartName="/ppt/tags/tag35.xml" ContentType="application/vnd.openxmlformats-officedocument.presentationml.tags+xml"/>
  <Override PartName="/ppt/tags/tag46.xml" ContentType="application/vnd.openxmlformats-officedocument.presentationml.tags+xml"/>
  <Override PartName="/ppt/tags/tag64.xml" ContentType="application/vnd.openxmlformats-officedocument.presentationml.tags+xml"/>
  <Override PartName="/ppt/tags/tag82.xml" ContentType="application/vnd.openxmlformats-officedocument.presentationml.tags+xml"/>
  <Override PartName="/ppt/tags/tag93.xml" ContentType="application/vnd.openxmlformats-officedocument.presentationml.tags+xml"/>
  <Override PartName="/ppt/tags/tag139.xml" ContentType="application/vnd.openxmlformats-officedocument.presentationml.tags+xml"/>
  <Override PartName="/ppt/slideLayouts/slideLayout10.xml" ContentType="application/vnd.openxmlformats-officedocument.presentationml.slideLayout+xml"/>
  <Override PartName="/ppt/tags/tag24.xml" ContentType="application/vnd.openxmlformats-officedocument.presentationml.tags+xml"/>
  <Override PartName="/ppt/tags/tag53.xml" ContentType="application/vnd.openxmlformats-officedocument.presentationml.tags+xml"/>
  <Override PartName="/ppt/tags/tag71.xml" ContentType="application/vnd.openxmlformats-officedocument.presentationml.tags+xml"/>
  <Default Extension="gif" ContentType="image/gif"/>
  <Override PartName="/ppt/tags/tag128.xml" ContentType="application/vnd.openxmlformats-officedocument.presentationml.tags+xml"/>
  <Override PartName="/ppt/tags/tag157.xml" ContentType="application/vnd.openxmlformats-officedocument.presentationml.tags+xml"/>
  <Override PartName="/ppt/tags/tag13.xml" ContentType="application/vnd.openxmlformats-officedocument.presentationml.tags+xml"/>
  <Override PartName="/ppt/tags/tag31.xml" ContentType="application/vnd.openxmlformats-officedocument.presentationml.tags+xml"/>
  <Override PartName="/ppt/tags/tag42.xml" ContentType="application/vnd.openxmlformats-officedocument.presentationml.tags+xml"/>
  <Override PartName="/ppt/tags/tag60.xml" ContentType="application/vnd.openxmlformats-officedocument.presentationml.tags+xml"/>
  <Override PartName="/ppt/tags/tag117.xml" ContentType="application/vnd.openxmlformats-officedocument.presentationml.tags+xml"/>
  <Override PartName="/ppt/tags/tag135.xml" ContentType="application/vnd.openxmlformats-officedocument.presentationml.tags+xml"/>
  <Override PartName="/ppt/tags/tag146.xml" ContentType="application/vnd.openxmlformats-officedocument.presentationml.tags+xml"/>
  <Override PartName="/ppt/tags/tag20.xml" ContentType="application/vnd.openxmlformats-officedocument.presentationml.tags+xml"/>
  <Override PartName="/ppt/tags/tag106.xml" ContentType="application/vnd.openxmlformats-officedocument.presentationml.tags+xml"/>
  <Override PartName="/ppt/tags/tag124.xml" ContentType="application/vnd.openxmlformats-officedocument.presentationml.tags+xml"/>
  <Override PartName="/ppt/tags/tag142.xml" ContentType="application/vnd.openxmlformats-officedocument.presentationml.tags+xml"/>
  <Override PartName="/ppt/tags/tag153.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113.xml" ContentType="application/vnd.openxmlformats-officedocument.presentationml.tags+xml"/>
  <Override PartName="/ppt/tags/tag131.xml" ContentType="application/vnd.openxmlformats-officedocument.presentationml.tag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ags/tag98.xml" ContentType="application/vnd.openxmlformats-officedocument.presentationml.tags+xml"/>
  <Override PartName="/ppt/tags/tag102.xml" ContentType="application/vnd.openxmlformats-officedocument.presentationml.tags+xml"/>
  <Override PartName="/ppt/tags/tag120.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tags/tag2.xml" ContentType="application/vnd.openxmlformats-officedocument.presentationml.tags+xml"/>
  <Override PartName="/ppt/tags/tag58.xml" ContentType="application/vnd.openxmlformats-officedocument.presentationml.tags+xml"/>
  <Override PartName="/ppt/tags/tag69.xml" ContentType="application/vnd.openxmlformats-officedocument.presentationml.tags+xml"/>
  <Override PartName="/ppt/tags/tag87.xml" ContentType="application/vnd.openxmlformats-officedocument.presentationml.tags+xml"/>
  <Default Extension="rels" ContentType="application/vnd.openxmlformats-package.relationships+xml"/>
  <Override PartName="/ppt/tags/tag29.xml" ContentType="application/vnd.openxmlformats-officedocument.presentationml.tags+xml"/>
  <Override PartName="/ppt/tags/tag47.xml" ContentType="application/vnd.openxmlformats-officedocument.presentationml.tags+xml"/>
  <Override PartName="/ppt/tags/tag76.xml" ContentType="application/vnd.openxmlformats-officedocument.presentationml.tags+xml"/>
  <Override PartName="/ppt/tags/tag94.xml" ContentType="application/vnd.openxmlformats-officedocument.presentationml.tags+xml"/>
  <Override PartName="/ppt/slides/slide12.xml" ContentType="application/vnd.openxmlformats-officedocument.presentationml.slide+xml"/>
  <Override PartName="/ppt/slideLayouts/slideLayout11.xml" ContentType="application/vnd.openxmlformats-officedocument.presentationml.slideLayout+xml"/>
  <Override PartName="/ppt/tags/tag18.xml" ContentType="application/vnd.openxmlformats-officedocument.presentationml.tags+xml"/>
  <Override PartName="/ppt/tags/tag36.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tags/tag83.xml" ContentType="application/vnd.openxmlformats-officedocument.presentationml.tags+xml"/>
  <Override PartName="/ppt/tags/tag158.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tags/tag43.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90.xml" ContentType="application/vnd.openxmlformats-officedocument.presentationml.tags+xml"/>
  <Override PartName="/ppt/tags/tag118.xml" ContentType="application/vnd.openxmlformats-officedocument.presentationml.tags+xml"/>
  <Override PartName="/ppt/tags/tag129.xml" ContentType="application/vnd.openxmlformats-officedocument.presentationml.tags+xml"/>
  <Override PartName="/ppt/tags/tag147.xml" ContentType="application/vnd.openxmlformats-officedocument.presentationml.tags+xml"/>
  <Override PartName="/ppt/tags/tag32.xml" ContentType="application/vnd.openxmlformats-officedocument.presentationml.tags+xml"/>
  <Override PartName="/ppt/tags/tag50.xml" ContentType="application/vnd.openxmlformats-officedocument.presentationml.tags+xml"/>
  <Override PartName="/ppt/tags/tag107.xml" ContentType="application/vnd.openxmlformats-officedocument.presentationml.tags+xml"/>
  <Override PartName="/ppt/tags/tag136.xml" ContentType="application/vnd.openxmlformats-officedocument.presentationml.tags+xml"/>
  <Override PartName="/ppt/tags/tag154.xml" ContentType="application/vnd.openxmlformats-officedocument.presentationml.tags+xml"/>
  <Override PartName="/ppt/slides/slide7.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tags/tag21.xml" ContentType="application/vnd.openxmlformats-officedocument.presentationml.tags+xml"/>
  <Override PartName="/ppt/tags/tag114.xml" ContentType="application/vnd.openxmlformats-officedocument.presentationml.tags+xml"/>
  <Override PartName="/ppt/tags/tag125.xml" ContentType="application/vnd.openxmlformats-officedocument.presentationml.tags+xml"/>
  <Override PartName="/ppt/tags/tag143.xml" ContentType="application/vnd.openxmlformats-officedocument.presentationml.tags+xml"/>
  <Override PartName="/ppt/tags/tag7.xml" ContentType="application/vnd.openxmlformats-officedocument.presentationml.tags+xml"/>
  <Override PartName="/ppt/tags/tag103.xml" ContentType="application/vnd.openxmlformats-officedocument.presentationml.tags+xml"/>
  <Override PartName="/ppt/tags/tag132.xml" ContentType="application/vnd.openxmlformats-officedocument.presentationml.tags+xml"/>
  <Override PartName="/ppt/tags/tag150.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tags/tag99.xml" ContentType="application/vnd.openxmlformats-officedocument.presentationml.tags+xml"/>
  <Override PartName="/ppt/tags/tag110.xml" ContentType="application/vnd.openxmlformats-officedocument.presentationml.tags+xml"/>
  <Override PartName="/ppt/tags/tag121.xml" ContentType="application/vnd.openxmlformats-officedocument.presentationml.tags+xml"/>
  <Override PartName="/ppt/tags/tag3.xml" ContentType="application/vnd.openxmlformats-officedocument.presentationml.tags+xml"/>
  <Override PartName="/ppt/tags/tag59.xml" ContentType="application/vnd.openxmlformats-officedocument.presentationml.tags+xml"/>
  <Default Extension="jpeg" ContentType="image/jpeg"/>
  <Override PartName="/ppt/tags/tag77.xml" ContentType="application/vnd.openxmlformats-officedocument.presentationml.tags+xml"/>
  <Override PartName="/ppt/tags/tag88.xml" ContentType="application/vnd.openxmlformats-officedocument.presentationml.tags+xml"/>
  <Override PartName="/ppt/slides/slide13.xml" ContentType="application/vnd.openxmlformats-officedocument.presentationml.slide+xml"/>
  <Override PartName="/ppt/slideLayouts/slideLayout1.xml" ContentType="application/vnd.openxmlformats-officedocument.presentationml.slideLayout+xml"/>
  <Override PartName="/ppt/tags/tag19.xml" ContentType="application/vnd.openxmlformats-officedocument.presentationml.tags+xml"/>
  <Override PartName="/ppt/tags/tag37.xml" ContentType="application/vnd.openxmlformats-officedocument.presentationml.tags+xml"/>
  <Override PartName="/ppt/tags/tag48.xml" ContentType="application/vnd.openxmlformats-officedocument.presentationml.tags+xml"/>
  <Override PartName="/ppt/tags/tag66.xml" ContentType="application/vnd.openxmlformats-officedocument.presentationml.tags+xml"/>
  <Override PartName="/ppt/tags/tag84.xml" ContentType="application/vnd.openxmlformats-officedocument.presentationml.tags+xml"/>
  <Override PartName="/ppt/tags/tag95.xml" ContentType="application/vnd.openxmlformats-officedocument.presentationml.tags+xml"/>
  <Override PartName="/ppt/tags/tag26.xml" ContentType="application/vnd.openxmlformats-officedocument.presentationml.tags+xml"/>
  <Override PartName="/ppt/tags/tag55.xml" ContentType="application/vnd.openxmlformats-officedocument.presentationml.tags+xml"/>
  <Override PartName="/ppt/tags/tag73.xml" ContentType="application/vnd.openxmlformats-officedocument.presentationml.tags+xml"/>
  <Override PartName="/ppt/tags/tag15.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62.xml" ContentType="application/vnd.openxmlformats-officedocument.presentationml.tags+xml"/>
  <Override PartName="/ppt/tags/tag80.xml" ContentType="application/vnd.openxmlformats-officedocument.presentationml.tags+xml"/>
  <Override PartName="/ppt/tags/tag91.xml" ContentType="application/vnd.openxmlformats-officedocument.presentationml.tags+xml"/>
  <Override PartName="/ppt/tags/tag119.xml" ContentType="application/vnd.openxmlformats-officedocument.presentationml.tags+xml"/>
  <Override PartName="/ppt/tags/tag137.xml" ContentType="application/vnd.openxmlformats-officedocument.presentationml.tags+xml"/>
  <Override PartName="/ppt/tags/tag148.xml" ContentType="application/vnd.openxmlformats-officedocument.presentationml.tags+xml"/>
  <Override PartName="/ppt/tags/tag22.xml" ContentType="application/vnd.openxmlformats-officedocument.presentationml.tags+xml"/>
  <Override PartName="/ppt/tags/tag40.xml" ContentType="application/vnd.openxmlformats-officedocument.presentationml.tags+xml"/>
  <Override PartName="/ppt/tags/tag51.xml" ContentType="application/vnd.openxmlformats-officedocument.presentationml.tags+xml"/>
  <Override PartName="/ppt/tags/tag108.xml" ContentType="application/vnd.openxmlformats-officedocument.presentationml.tags+xml"/>
  <Override PartName="/ppt/tags/tag126.xml" ContentType="application/vnd.openxmlformats-officedocument.presentationml.tags+xml"/>
  <Override PartName="/ppt/tags/tag155.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tags/tag115.xml" ContentType="application/vnd.openxmlformats-officedocument.presentationml.tags+xml"/>
  <Override PartName="/ppt/tags/tag133.xml" ContentType="application/vnd.openxmlformats-officedocument.presentationml.tags+xml"/>
  <Override PartName="/ppt/tags/tag144.xml" ContentType="application/vnd.openxmlformats-officedocument.presentationml.tags+xml"/>
  <Override PartName="/ppt/tags/tag122.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tags/tag89.xml" ContentType="application/vnd.openxmlformats-officedocument.presentationml.tags+xml"/>
  <Override PartName="/ppt/tags/tag111.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62" r:id="rId3"/>
    <p:sldId id="260" r:id="rId4"/>
    <p:sldId id="276" r:id="rId5"/>
    <p:sldId id="263" r:id="rId6"/>
    <p:sldId id="264" r:id="rId7"/>
    <p:sldId id="256" r:id="rId8"/>
    <p:sldId id="257" r:id="rId9"/>
    <p:sldId id="261" r:id="rId10"/>
    <p:sldId id="265" r:id="rId11"/>
    <p:sldId id="258" r:id="rId12"/>
    <p:sldId id="267" r:id="rId13"/>
    <p:sldId id="268" r:id="rId14"/>
    <p:sldId id="270" r:id="rId15"/>
    <p:sldId id="271" r:id="rId16"/>
    <p:sldId id="266" r:id="rId17"/>
    <p:sldId id="272" r:id="rId18"/>
    <p:sldId id="273" r:id="rId19"/>
    <p:sldId id="27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78" autoAdjust="0"/>
    <p:restoredTop sz="94660"/>
  </p:normalViewPr>
  <p:slideViewPr>
    <p:cSldViewPr>
      <p:cViewPr>
        <p:scale>
          <a:sx n="100" d="100"/>
          <a:sy n="100" d="100"/>
        </p:scale>
        <p:origin x="-1014" y="52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slideMaster" Target="../slideMasters/slideMaster1.xml"/><Relationship Id="rId5" Type="http://schemas.openxmlformats.org/officeDocument/2006/relationships/tags" Target="../tags/tag58.xml"/><Relationship Id="rId4" Type="http://schemas.openxmlformats.org/officeDocument/2006/relationships/tags" Target="../tags/tag57.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slideMaster" Target="../slideMasters/slideMaster1.xml"/><Relationship Id="rId5" Type="http://schemas.openxmlformats.org/officeDocument/2006/relationships/tags" Target="../tags/tag63.xml"/><Relationship Id="rId4" Type="http://schemas.openxmlformats.org/officeDocument/2006/relationships/tags" Target="../tags/tag62.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slideMaster" Target="../slideMasters/slideMaster1.xml"/><Relationship Id="rId5" Type="http://schemas.openxmlformats.org/officeDocument/2006/relationships/tags" Target="../tags/tag20.xml"/><Relationship Id="rId4" Type="http://schemas.openxmlformats.org/officeDocument/2006/relationships/tags" Target="../tags/tag19.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3.xml"/><Relationship Id="rId7" Type="http://schemas.openxmlformats.org/officeDocument/2006/relationships/slideMaster" Target="../slideMasters/slideMaster1.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4.xml"/><Relationship Id="rId3" Type="http://schemas.openxmlformats.org/officeDocument/2006/relationships/tags" Target="../tags/tag29.xml"/><Relationship Id="rId7" Type="http://schemas.openxmlformats.org/officeDocument/2006/relationships/tags" Target="../tags/tag33.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slideMaster" Target="../slideMasters/slideMaster1.xml"/><Relationship Id="rId4" Type="http://schemas.openxmlformats.org/officeDocument/2006/relationships/tags" Target="../tags/tag38.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4.xml"/><Relationship Id="rId7" Type="http://schemas.openxmlformats.org/officeDocument/2006/relationships/slideMaster" Target="../slideMasters/slideMaster1.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0.xml"/><Relationship Id="rId7" Type="http://schemas.openxmlformats.org/officeDocument/2006/relationships/slideMaster" Target="../slideMasters/slideMaster1.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5" Type="http://schemas.openxmlformats.org/officeDocument/2006/relationships/tags" Target="../tags/tag52.xml"/><Relationship Id="rId4" Type="http://schemas.openxmlformats.org/officeDocument/2006/relationships/tags" Target="../tags/tag5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custDataLst>
              <p:tags r:id="rId2"/>
            </p:custDataLst>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custDataLst>
              <p:tags r:id="rId3"/>
            </p:custDataLst>
          </p:nvPr>
        </p:nvSpPr>
        <p:spPr/>
        <p:txBody>
          <a:bodyPr/>
          <a:lstStyle/>
          <a:p>
            <a:fld id="{6D81B082-7995-4419-A1AE-97137744F3F4}" type="datetimeFigureOut">
              <a:rPr lang="en-US" smtClean="0"/>
              <a:pPr/>
              <a:t>8/22/2012</a:t>
            </a:fld>
            <a:endParaRPr lang="en-US"/>
          </a:p>
        </p:txBody>
      </p:sp>
      <p:sp>
        <p:nvSpPr>
          <p:cNvPr id="5" name="Footer Placeholder 4"/>
          <p:cNvSpPr>
            <a:spLocks noGrp="1"/>
          </p:cNvSpPr>
          <p:nvPr>
            <p:ph type="ftr" sz="quarter" idx="11"/>
            <p:custDataLst>
              <p:tags r:id="rId4"/>
            </p:custDataLst>
          </p:nvPr>
        </p:nvSpPr>
        <p:spPr/>
        <p:txBody>
          <a:bodyPr/>
          <a:lstStyle/>
          <a:p>
            <a:endParaRPr lang="en-US"/>
          </a:p>
        </p:txBody>
      </p:sp>
      <p:sp>
        <p:nvSpPr>
          <p:cNvPr id="6" name="Slide Number Placeholder 5"/>
          <p:cNvSpPr>
            <a:spLocks noGrp="1"/>
          </p:cNvSpPr>
          <p:nvPr>
            <p:ph type="sldNum" sz="quarter" idx="12"/>
            <p:custDataLst>
              <p:tags r:id="rId5"/>
            </p:custDataLst>
          </p:nvPr>
        </p:nvSpPr>
        <p:spPr/>
        <p:txBody>
          <a:bodyPr/>
          <a:lstStyle/>
          <a:p>
            <a:fld id="{3425C57D-8C37-424D-8970-A47B829AE8E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Vertical Text Placeholder 2"/>
          <p:cNvSpPr>
            <a:spLocks noGrp="1"/>
          </p:cNvSpPr>
          <p:nvPr>
            <p:ph type="body" orient="vert" idx="1"/>
            <p:custDataLst>
              <p:tags r:id="rId2"/>
            </p:custDataLst>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custDataLst>
              <p:tags r:id="rId3"/>
            </p:custDataLst>
          </p:nvPr>
        </p:nvSpPr>
        <p:spPr/>
        <p:txBody>
          <a:bodyPr/>
          <a:lstStyle/>
          <a:p>
            <a:fld id="{6D81B082-7995-4419-A1AE-97137744F3F4}" type="datetimeFigureOut">
              <a:rPr lang="en-US" smtClean="0"/>
              <a:pPr/>
              <a:t>8/22/2012</a:t>
            </a:fld>
            <a:endParaRPr lang="en-US"/>
          </a:p>
        </p:txBody>
      </p:sp>
      <p:sp>
        <p:nvSpPr>
          <p:cNvPr id="5" name="Footer Placeholder 4"/>
          <p:cNvSpPr>
            <a:spLocks noGrp="1"/>
          </p:cNvSpPr>
          <p:nvPr>
            <p:ph type="ftr" sz="quarter" idx="11"/>
            <p:custDataLst>
              <p:tags r:id="rId4"/>
            </p:custDataLst>
          </p:nvPr>
        </p:nvSpPr>
        <p:spPr/>
        <p:txBody>
          <a:bodyPr/>
          <a:lstStyle/>
          <a:p>
            <a:endParaRPr lang="en-US"/>
          </a:p>
        </p:txBody>
      </p:sp>
      <p:sp>
        <p:nvSpPr>
          <p:cNvPr id="6" name="Slide Number Placeholder 5"/>
          <p:cNvSpPr>
            <a:spLocks noGrp="1"/>
          </p:cNvSpPr>
          <p:nvPr>
            <p:ph type="sldNum" sz="quarter" idx="12"/>
            <p:custDataLst>
              <p:tags r:id="rId5"/>
            </p:custDataLst>
          </p:nvPr>
        </p:nvSpPr>
        <p:spPr/>
        <p:txBody>
          <a:bodyPr/>
          <a:lstStyle/>
          <a:p>
            <a:fld id="{3425C57D-8C37-424D-8970-A47B829AE8E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custDataLst>
              <p:tags r:id="rId1"/>
            </p:custDataLs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custDataLst>
              <p:tags r:id="rId2"/>
            </p:custDataLst>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custDataLst>
              <p:tags r:id="rId3"/>
            </p:custDataLst>
          </p:nvPr>
        </p:nvSpPr>
        <p:spPr/>
        <p:txBody>
          <a:bodyPr/>
          <a:lstStyle/>
          <a:p>
            <a:fld id="{6D81B082-7995-4419-A1AE-97137744F3F4}" type="datetimeFigureOut">
              <a:rPr lang="en-US" smtClean="0"/>
              <a:pPr/>
              <a:t>8/22/2012</a:t>
            </a:fld>
            <a:endParaRPr lang="en-US"/>
          </a:p>
        </p:txBody>
      </p:sp>
      <p:sp>
        <p:nvSpPr>
          <p:cNvPr id="5" name="Footer Placeholder 4"/>
          <p:cNvSpPr>
            <a:spLocks noGrp="1"/>
          </p:cNvSpPr>
          <p:nvPr>
            <p:ph type="ftr" sz="quarter" idx="11"/>
            <p:custDataLst>
              <p:tags r:id="rId4"/>
            </p:custDataLst>
          </p:nvPr>
        </p:nvSpPr>
        <p:spPr/>
        <p:txBody>
          <a:bodyPr/>
          <a:lstStyle/>
          <a:p>
            <a:endParaRPr lang="en-US"/>
          </a:p>
        </p:txBody>
      </p:sp>
      <p:sp>
        <p:nvSpPr>
          <p:cNvPr id="6" name="Slide Number Placeholder 5"/>
          <p:cNvSpPr>
            <a:spLocks noGrp="1"/>
          </p:cNvSpPr>
          <p:nvPr>
            <p:ph type="sldNum" sz="quarter" idx="12"/>
            <p:custDataLst>
              <p:tags r:id="rId5"/>
            </p:custDataLst>
          </p:nvPr>
        </p:nvSpPr>
        <p:spPr/>
        <p:txBody>
          <a:bodyPr/>
          <a:lstStyle/>
          <a:p>
            <a:fld id="{3425C57D-8C37-424D-8970-A47B829AE8E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Content Placeholder 2"/>
          <p:cNvSpPr>
            <a:spLocks noGrp="1"/>
          </p:cNvSpPr>
          <p:nvPr>
            <p:ph idx="1"/>
            <p:custDataLst>
              <p:tags r:id="rId2"/>
            </p:custDataLst>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custDataLst>
              <p:tags r:id="rId3"/>
            </p:custDataLst>
          </p:nvPr>
        </p:nvSpPr>
        <p:spPr/>
        <p:txBody>
          <a:bodyPr/>
          <a:lstStyle/>
          <a:p>
            <a:fld id="{6D81B082-7995-4419-A1AE-97137744F3F4}" type="datetimeFigureOut">
              <a:rPr lang="en-US" smtClean="0"/>
              <a:pPr/>
              <a:t>8/22/2012</a:t>
            </a:fld>
            <a:endParaRPr lang="en-US"/>
          </a:p>
        </p:txBody>
      </p:sp>
      <p:sp>
        <p:nvSpPr>
          <p:cNvPr id="5" name="Footer Placeholder 4"/>
          <p:cNvSpPr>
            <a:spLocks noGrp="1"/>
          </p:cNvSpPr>
          <p:nvPr>
            <p:ph type="ftr" sz="quarter" idx="11"/>
            <p:custDataLst>
              <p:tags r:id="rId4"/>
            </p:custDataLst>
          </p:nvPr>
        </p:nvSpPr>
        <p:spPr/>
        <p:txBody>
          <a:bodyPr/>
          <a:lstStyle/>
          <a:p>
            <a:endParaRPr lang="en-US"/>
          </a:p>
        </p:txBody>
      </p:sp>
      <p:sp>
        <p:nvSpPr>
          <p:cNvPr id="6" name="Slide Number Placeholder 5"/>
          <p:cNvSpPr>
            <a:spLocks noGrp="1"/>
          </p:cNvSpPr>
          <p:nvPr>
            <p:ph type="sldNum" sz="quarter" idx="12"/>
            <p:custDataLst>
              <p:tags r:id="rId5"/>
            </p:custDataLst>
          </p:nvPr>
        </p:nvSpPr>
        <p:spPr/>
        <p:txBody>
          <a:bodyPr/>
          <a:lstStyle/>
          <a:p>
            <a:fld id="{3425C57D-8C37-424D-8970-A47B829AE8E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custDataLst>
              <p:tags r:id="rId3"/>
            </p:custDataLst>
          </p:nvPr>
        </p:nvSpPr>
        <p:spPr/>
        <p:txBody>
          <a:bodyPr/>
          <a:lstStyle/>
          <a:p>
            <a:fld id="{6D81B082-7995-4419-A1AE-97137744F3F4}" type="datetimeFigureOut">
              <a:rPr lang="en-US" smtClean="0"/>
              <a:pPr/>
              <a:t>8/22/2012</a:t>
            </a:fld>
            <a:endParaRPr lang="en-US"/>
          </a:p>
        </p:txBody>
      </p:sp>
      <p:sp>
        <p:nvSpPr>
          <p:cNvPr id="5" name="Footer Placeholder 4"/>
          <p:cNvSpPr>
            <a:spLocks noGrp="1"/>
          </p:cNvSpPr>
          <p:nvPr>
            <p:ph type="ftr" sz="quarter" idx="11"/>
            <p:custDataLst>
              <p:tags r:id="rId4"/>
            </p:custDataLst>
          </p:nvPr>
        </p:nvSpPr>
        <p:spPr/>
        <p:txBody>
          <a:bodyPr/>
          <a:lstStyle/>
          <a:p>
            <a:endParaRPr lang="en-US"/>
          </a:p>
        </p:txBody>
      </p:sp>
      <p:sp>
        <p:nvSpPr>
          <p:cNvPr id="6" name="Slide Number Placeholder 5"/>
          <p:cNvSpPr>
            <a:spLocks noGrp="1"/>
          </p:cNvSpPr>
          <p:nvPr>
            <p:ph type="sldNum" sz="quarter" idx="12"/>
            <p:custDataLst>
              <p:tags r:id="rId5"/>
            </p:custDataLst>
          </p:nvPr>
        </p:nvSpPr>
        <p:spPr/>
        <p:txBody>
          <a:bodyPr/>
          <a:lstStyle/>
          <a:p>
            <a:fld id="{3425C57D-8C37-424D-8970-A47B829AE8E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Content Placeholder 2"/>
          <p:cNvSpPr>
            <a:spLocks noGrp="1"/>
          </p:cNvSpPr>
          <p:nvPr>
            <p:ph sz="half" idx="1"/>
            <p:custDataLst>
              <p:tags r:id="rId2"/>
            </p:custDataLst>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custDataLst>
              <p:tags r:id="rId3"/>
            </p:custDataLst>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custDataLst>
              <p:tags r:id="rId4"/>
            </p:custDataLst>
          </p:nvPr>
        </p:nvSpPr>
        <p:spPr/>
        <p:txBody>
          <a:bodyPr/>
          <a:lstStyle/>
          <a:p>
            <a:fld id="{6D81B082-7995-4419-A1AE-97137744F3F4}" type="datetimeFigureOut">
              <a:rPr lang="en-US" smtClean="0"/>
              <a:pPr/>
              <a:t>8/22/2012</a:t>
            </a:fld>
            <a:endParaRPr lang="en-US"/>
          </a:p>
        </p:txBody>
      </p:sp>
      <p:sp>
        <p:nvSpPr>
          <p:cNvPr id="6" name="Footer Placeholder 5"/>
          <p:cNvSpPr>
            <a:spLocks noGrp="1"/>
          </p:cNvSpPr>
          <p:nvPr>
            <p:ph type="ftr" sz="quarter" idx="11"/>
            <p:custDataLst>
              <p:tags r:id="rId5"/>
            </p:custDataLst>
          </p:nvPr>
        </p:nvSpPr>
        <p:spPr/>
        <p:txBody>
          <a:bodyPr/>
          <a:lstStyle/>
          <a:p>
            <a:endParaRPr lang="en-US"/>
          </a:p>
        </p:txBody>
      </p:sp>
      <p:sp>
        <p:nvSpPr>
          <p:cNvPr id="7" name="Slide Number Placeholder 6"/>
          <p:cNvSpPr>
            <a:spLocks noGrp="1"/>
          </p:cNvSpPr>
          <p:nvPr>
            <p:ph type="sldNum" sz="quarter" idx="12"/>
            <p:custDataLst>
              <p:tags r:id="rId6"/>
            </p:custDataLst>
          </p:nvPr>
        </p:nvSpPr>
        <p:spPr/>
        <p:txBody>
          <a:bodyPr/>
          <a:lstStyle/>
          <a:p>
            <a:fld id="{3425C57D-8C37-424D-8970-A47B829AE8E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custDataLst>
              <p:tags r:id="rId3"/>
            </p:custDataLst>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custDataLst>
              <p:tags r:id="rId4"/>
            </p:custDataLst>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custDataLst>
              <p:tags r:id="rId5"/>
            </p:custDataLst>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custDataLst>
              <p:tags r:id="rId6"/>
            </p:custDataLst>
          </p:nvPr>
        </p:nvSpPr>
        <p:spPr/>
        <p:txBody>
          <a:bodyPr/>
          <a:lstStyle/>
          <a:p>
            <a:fld id="{6D81B082-7995-4419-A1AE-97137744F3F4}" type="datetimeFigureOut">
              <a:rPr lang="en-US" smtClean="0"/>
              <a:pPr/>
              <a:t>8/22/2012</a:t>
            </a:fld>
            <a:endParaRPr lang="en-US"/>
          </a:p>
        </p:txBody>
      </p:sp>
      <p:sp>
        <p:nvSpPr>
          <p:cNvPr id="8" name="Footer Placeholder 7"/>
          <p:cNvSpPr>
            <a:spLocks noGrp="1"/>
          </p:cNvSpPr>
          <p:nvPr>
            <p:ph type="ftr" sz="quarter" idx="11"/>
            <p:custDataLst>
              <p:tags r:id="rId7"/>
            </p:custDataLst>
          </p:nvPr>
        </p:nvSpPr>
        <p:spPr/>
        <p:txBody>
          <a:bodyPr/>
          <a:lstStyle/>
          <a:p>
            <a:endParaRPr lang="en-US"/>
          </a:p>
        </p:txBody>
      </p:sp>
      <p:sp>
        <p:nvSpPr>
          <p:cNvPr id="9" name="Slide Number Placeholder 8"/>
          <p:cNvSpPr>
            <a:spLocks noGrp="1"/>
          </p:cNvSpPr>
          <p:nvPr>
            <p:ph type="sldNum" sz="quarter" idx="12"/>
            <p:custDataLst>
              <p:tags r:id="rId8"/>
            </p:custDataLst>
          </p:nvPr>
        </p:nvSpPr>
        <p:spPr/>
        <p:txBody>
          <a:bodyPr/>
          <a:lstStyle/>
          <a:p>
            <a:fld id="{3425C57D-8C37-424D-8970-A47B829AE8E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US"/>
          </a:p>
        </p:txBody>
      </p:sp>
      <p:sp>
        <p:nvSpPr>
          <p:cNvPr id="3" name="Date Placeholder 2"/>
          <p:cNvSpPr>
            <a:spLocks noGrp="1"/>
          </p:cNvSpPr>
          <p:nvPr>
            <p:ph type="dt" sz="half" idx="10"/>
            <p:custDataLst>
              <p:tags r:id="rId2"/>
            </p:custDataLst>
          </p:nvPr>
        </p:nvSpPr>
        <p:spPr/>
        <p:txBody>
          <a:bodyPr/>
          <a:lstStyle/>
          <a:p>
            <a:fld id="{6D81B082-7995-4419-A1AE-97137744F3F4}" type="datetimeFigureOut">
              <a:rPr lang="en-US" smtClean="0"/>
              <a:pPr/>
              <a:t>8/22/2012</a:t>
            </a:fld>
            <a:endParaRPr lang="en-US"/>
          </a:p>
        </p:txBody>
      </p:sp>
      <p:sp>
        <p:nvSpPr>
          <p:cNvPr id="4" name="Footer Placeholder 3"/>
          <p:cNvSpPr>
            <a:spLocks noGrp="1"/>
          </p:cNvSpPr>
          <p:nvPr>
            <p:ph type="ftr" sz="quarter" idx="11"/>
            <p:custDataLst>
              <p:tags r:id="rId3"/>
            </p:custDataLst>
          </p:nvPr>
        </p:nvSpPr>
        <p:spPr/>
        <p:txBody>
          <a:bodyPr/>
          <a:lstStyle/>
          <a:p>
            <a:endParaRPr lang="en-US"/>
          </a:p>
        </p:txBody>
      </p:sp>
      <p:sp>
        <p:nvSpPr>
          <p:cNvPr id="5" name="Slide Number Placeholder 4"/>
          <p:cNvSpPr>
            <a:spLocks noGrp="1"/>
          </p:cNvSpPr>
          <p:nvPr>
            <p:ph type="sldNum" sz="quarter" idx="12"/>
            <p:custDataLst>
              <p:tags r:id="rId4"/>
            </p:custDataLst>
          </p:nvPr>
        </p:nvSpPr>
        <p:spPr/>
        <p:txBody>
          <a:bodyPr/>
          <a:lstStyle/>
          <a:p>
            <a:fld id="{3425C57D-8C37-424D-8970-A47B829AE8E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custDataLst>
              <p:tags r:id="rId1"/>
            </p:custDataLst>
          </p:nvPr>
        </p:nvSpPr>
        <p:spPr/>
        <p:txBody>
          <a:bodyPr/>
          <a:lstStyle/>
          <a:p>
            <a:fld id="{6D81B082-7995-4419-A1AE-97137744F3F4}" type="datetimeFigureOut">
              <a:rPr lang="en-US" smtClean="0"/>
              <a:pPr/>
              <a:t>8/22/2012</a:t>
            </a:fld>
            <a:endParaRPr lang="en-US"/>
          </a:p>
        </p:txBody>
      </p:sp>
      <p:sp>
        <p:nvSpPr>
          <p:cNvPr id="3" name="Footer Placeholder 2"/>
          <p:cNvSpPr>
            <a:spLocks noGrp="1"/>
          </p:cNvSpPr>
          <p:nvPr>
            <p:ph type="ftr" sz="quarter" idx="11"/>
            <p:custDataLst>
              <p:tags r:id="rId2"/>
            </p:custDataLst>
          </p:nvPr>
        </p:nvSpPr>
        <p:spPr/>
        <p:txBody>
          <a:bodyPr/>
          <a:lstStyle/>
          <a:p>
            <a:endParaRPr lang="en-US"/>
          </a:p>
        </p:txBody>
      </p:sp>
      <p:sp>
        <p:nvSpPr>
          <p:cNvPr id="4" name="Slide Number Placeholder 3"/>
          <p:cNvSpPr>
            <a:spLocks noGrp="1"/>
          </p:cNvSpPr>
          <p:nvPr>
            <p:ph type="sldNum" sz="quarter" idx="12"/>
            <p:custDataLst>
              <p:tags r:id="rId3"/>
            </p:custDataLst>
          </p:nvPr>
        </p:nvSpPr>
        <p:spPr/>
        <p:txBody>
          <a:bodyPr/>
          <a:lstStyle/>
          <a:p>
            <a:fld id="{3425C57D-8C37-424D-8970-A47B829AE8E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custDataLst>
              <p:tags r:id="rId2"/>
            </p:custDataLst>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custDataLst>
              <p:tags r:id="rId3"/>
            </p:custDataLst>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custDataLst>
              <p:tags r:id="rId4"/>
            </p:custDataLst>
          </p:nvPr>
        </p:nvSpPr>
        <p:spPr/>
        <p:txBody>
          <a:bodyPr/>
          <a:lstStyle/>
          <a:p>
            <a:fld id="{6D81B082-7995-4419-A1AE-97137744F3F4}" type="datetimeFigureOut">
              <a:rPr lang="en-US" smtClean="0"/>
              <a:pPr/>
              <a:t>8/22/2012</a:t>
            </a:fld>
            <a:endParaRPr lang="en-US"/>
          </a:p>
        </p:txBody>
      </p:sp>
      <p:sp>
        <p:nvSpPr>
          <p:cNvPr id="6" name="Footer Placeholder 5"/>
          <p:cNvSpPr>
            <a:spLocks noGrp="1"/>
          </p:cNvSpPr>
          <p:nvPr>
            <p:ph type="ftr" sz="quarter" idx="11"/>
            <p:custDataLst>
              <p:tags r:id="rId5"/>
            </p:custDataLst>
          </p:nvPr>
        </p:nvSpPr>
        <p:spPr/>
        <p:txBody>
          <a:bodyPr/>
          <a:lstStyle/>
          <a:p>
            <a:endParaRPr lang="en-US"/>
          </a:p>
        </p:txBody>
      </p:sp>
      <p:sp>
        <p:nvSpPr>
          <p:cNvPr id="7" name="Slide Number Placeholder 6"/>
          <p:cNvSpPr>
            <a:spLocks noGrp="1"/>
          </p:cNvSpPr>
          <p:nvPr>
            <p:ph type="sldNum" sz="quarter" idx="12"/>
            <p:custDataLst>
              <p:tags r:id="rId6"/>
            </p:custDataLst>
          </p:nvPr>
        </p:nvSpPr>
        <p:spPr/>
        <p:txBody>
          <a:bodyPr/>
          <a:lstStyle/>
          <a:p>
            <a:fld id="{3425C57D-8C37-424D-8970-A47B829AE8E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custDataLst>
              <p:tags r:id="rId2"/>
            </p:custDataLst>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custDataLst>
              <p:tags r:id="rId3"/>
            </p:custDataLst>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custDataLst>
              <p:tags r:id="rId4"/>
            </p:custDataLst>
          </p:nvPr>
        </p:nvSpPr>
        <p:spPr/>
        <p:txBody>
          <a:bodyPr/>
          <a:lstStyle/>
          <a:p>
            <a:fld id="{6D81B082-7995-4419-A1AE-97137744F3F4}" type="datetimeFigureOut">
              <a:rPr lang="en-US" smtClean="0"/>
              <a:pPr/>
              <a:t>8/22/2012</a:t>
            </a:fld>
            <a:endParaRPr lang="en-US"/>
          </a:p>
        </p:txBody>
      </p:sp>
      <p:sp>
        <p:nvSpPr>
          <p:cNvPr id="6" name="Footer Placeholder 5"/>
          <p:cNvSpPr>
            <a:spLocks noGrp="1"/>
          </p:cNvSpPr>
          <p:nvPr>
            <p:ph type="ftr" sz="quarter" idx="11"/>
            <p:custDataLst>
              <p:tags r:id="rId5"/>
            </p:custDataLst>
          </p:nvPr>
        </p:nvSpPr>
        <p:spPr/>
        <p:txBody>
          <a:bodyPr/>
          <a:lstStyle/>
          <a:p>
            <a:endParaRPr lang="en-US"/>
          </a:p>
        </p:txBody>
      </p:sp>
      <p:sp>
        <p:nvSpPr>
          <p:cNvPr id="7" name="Slide Number Placeholder 6"/>
          <p:cNvSpPr>
            <a:spLocks noGrp="1"/>
          </p:cNvSpPr>
          <p:nvPr>
            <p:ph type="sldNum" sz="quarter" idx="12"/>
            <p:custDataLst>
              <p:tags r:id="rId6"/>
            </p:custDataLst>
          </p:nvPr>
        </p:nvSpPr>
        <p:spPr/>
        <p:txBody>
          <a:bodyPr/>
          <a:lstStyle/>
          <a:p>
            <a:fld id="{3425C57D-8C37-424D-8970-A47B829AE8E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custDataLst>
              <p:tags r:id="rId14"/>
            </p:custDataLst>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custDataLst>
              <p:tags r:id="rId15"/>
            </p:custDataLst>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81B082-7995-4419-A1AE-97137744F3F4}" type="datetimeFigureOut">
              <a:rPr lang="en-US" smtClean="0"/>
              <a:pPr/>
              <a:t>8/22/2012</a:t>
            </a:fld>
            <a:endParaRPr lang="en-US"/>
          </a:p>
        </p:txBody>
      </p:sp>
      <p:sp>
        <p:nvSpPr>
          <p:cNvPr id="5" name="Footer Placeholder 4"/>
          <p:cNvSpPr>
            <a:spLocks noGrp="1"/>
          </p:cNvSpPr>
          <p:nvPr>
            <p:ph type="ftr" sz="quarter" idx="3"/>
            <p:custDataLst>
              <p:tags r:id="rId16"/>
            </p:custDataLst>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custDataLst>
              <p:tags r:id="rId17"/>
            </p:custDataLst>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25C57D-8C37-424D-8970-A47B829AE8E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5" Type="http://schemas.openxmlformats.org/officeDocument/2006/relationships/image" Target="../media/image1.jpeg"/><Relationship Id="rId4"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slideLayout" Target="../slideLayouts/slideLayout1.xml"/><Relationship Id="rId3" Type="http://schemas.openxmlformats.org/officeDocument/2006/relationships/tags" Target="../tags/tag110.xml"/><Relationship Id="rId7" Type="http://schemas.openxmlformats.org/officeDocument/2006/relationships/tags" Target="../tags/tag114.xml"/><Relationship Id="rId12" Type="http://schemas.openxmlformats.org/officeDocument/2006/relationships/tags" Target="../tags/tag119.xml"/><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5" Type="http://schemas.openxmlformats.org/officeDocument/2006/relationships/tags" Target="../tags/tag112.xml"/><Relationship Id="rId10" Type="http://schemas.openxmlformats.org/officeDocument/2006/relationships/tags" Target="../tags/tag117.xml"/><Relationship Id="rId4" Type="http://schemas.openxmlformats.org/officeDocument/2006/relationships/tags" Target="../tags/tag111.xml"/><Relationship Id="rId9" Type="http://schemas.openxmlformats.org/officeDocument/2006/relationships/tags" Target="../tags/tag116.xml"/></Relationships>
</file>

<file path=ppt/slides/_rels/slide11.xml.rels><?xml version="1.0" encoding="UTF-8" standalone="yes"?>
<Relationships xmlns="http://schemas.openxmlformats.org/package/2006/relationships"><Relationship Id="rId3" Type="http://schemas.openxmlformats.org/officeDocument/2006/relationships/tags" Target="../tags/tag122.xml"/><Relationship Id="rId2" Type="http://schemas.openxmlformats.org/officeDocument/2006/relationships/tags" Target="../tags/tag121.xml"/><Relationship Id="rId1" Type="http://schemas.openxmlformats.org/officeDocument/2006/relationships/tags" Target="../tags/tag120.xml"/><Relationship Id="rId6" Type="http://schemas.openxmlformats.org/officeDocument/2006/relationships/hyperlink" Target="https://www.google.com/calendar/embed?src=palisadessd.org_tsopmm054bjgbsl2ufdph1ugs0@group.calendar.google.com&amp;ctz=America/New_York+&amp;gsessionid=OK" TargetMode="External"/><Relationship Id="rId5" Type="http://schemas.openxmlformats.org/officeDocument/2006/relationships/slideLayout" Target="../slideLayouts/slideLayout1.xml"/><Relationship Id="rId4" Type="http://schemas.openxmlformats.org/officeDocument/2006/relationships/tags" Target="../tags/tag123.xml"/></Relationships>
</file>

<file path=ppt/slides/_rels/slide12.xml.rels><?xml version="1.0" encoding="UTF-8" standalone="yes"?>
<Relationships xmlns="http://schemas.openxmlformats.org/package/2006/relationships"><Relationship Id="rId8" Type="http://schemas.openxmlformats.org/officeDocument/2006/relationships/hyperlink" Target="Algebra%20I%20Keystone%20Videos/Algebra%20I%20Keystone%20Module%20B%20Unit%202%20Lesson%202.avi" TargetMode="External"/><Relationship Id="rId13" Type="http://schemas.openxmlformats.org/officeDocument/2006/relationships/hyperlink" Target="http://www.phschool.com/atschool/academy123/english/academy123_content/wl-book-demo/ph-064s.html" TargetMode="External"/><Relationship Id="rId3" Type="http://schemas.openxmlformats.org/officeDocument/2006/relationships/tags" Target="../tags/tag126.xml"/><Relationship Id="rId7" Type="http://schemas.openxmlformats.org/officeDocument/2006/relationships/slideLayout" Target="../slideLayouts/slideLayout1.xml"/><Relationship Id="rId12" Type="http://schemas.openxmlformats.org/officeDocument/2006/relationships/hyperlink" Target="http://www.youtube.com/user/johnmvenner?feature=results_main" TargetMode="External"/><Relationship Id="rId2" Type="http://schemas.openxmlformats.org/officeDocument/2006/relationships/tags" Target="../tags/tag125.xml"/><Relationship Id="rId16" Type="http://schemas.openxmlformats.org/officeDocument/2006/relationships/hyperlink" Target="https://blendedschools.blackboard.com/webapps/portal/frameset.jsp" TargetMode="External"/><Relationship Id="rId1" Type="http://schemas.openxmlformats.org/officeDocument/2006/relationships/tags" Target="../tags/tag124.xml"/><Relationship Id="rId6" Type="http://schemas.openxmlformats.org/officeDocument/2006/relationships/tags" Target="../tags/tag129.xml"/><Relationship Id="rId11" Type="http://schemas.openxmlformats.org/officeDocument/2006/relationships/hyperlink" Target="http://ed.ted.com/" TargetMode="External"/><Relationship Id="rId5" Type="http://schemas.openxmlformats.org/officeDocument/2006/relationships/tags" Target="../tags/tag128.xml"/><Relationship Id="rId15" Type="http://schemas.openxmlformats.org/officeDocument/2006/relationships/hyperlink" Target="http://www.mangahigh.com/en_us/dashboard" TargetMode="External"/><Relationship Id="rId10" Type="http://schemas.openxmlformats.org/officeDocument/2006/relationships/hyperlink" Target="http://www.mathtv.com/videos_by_topic" TargetMode="External"/><Relationship Id="rId4" Type="http://schemas.openxmlformats.org/officeDocument/2006/relationships/tags" Target="../tags/tag127.xml"/><Relationship Id="rId9" Type="http://schemas.openxmlformats.org/officeDocument/2006/relationships/hyperlink" Target="http://www.khanacademy.org/" TargetMode="External"/><Relationship Id="rId14" Type="http://schemas.openxmlformats.org/officeDocument/2006/relationships/hyperlink" Target="http://www.wisc-online.com/objects/ViewObject.aspx?ID=ABM101"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s://blendedschools.blackboard.com/webapps/portal/frameset.jsp" TargetMode="External"/><Relationship Id="rId13" Type="http://schemas.openxmlformats.org/officeDocument/2006/relationships/hyperlink" Target="http://www.freetech4teachers.com/2012/08/best-of-summer-tools-for-gathering.html?utm_source=feedburner&amp;utm_medium=feed&amp;utm_campaign=Feed:+freetech4teachers/cGEY+(Free+Technology+for+Teachers)&amp;utm_content=Google+Reader" TargetMode="External"/><Relationship Id="rId3" Type="http://schemas.openxmlformats.org/officeDocument/2006/relationships/tags" Target="../tags/tag132.xml"/><Relationship Id="rId7" Type="http://schemas.openxmlformats.org/officeDocument/2006/relationships/hyperlink" Target="http://phschool.com/webcodes10/index.cfm?fuseaction=home.gotoWebCode&amp;wcprefix=ara&amp;wcsuffix=0303" TargetMode="External"/><Relationship Id="rId12" Type="http://schemas.openxmlformats.org/officeDocument/2006/relationships/hyperlink" Target="http://desmos.com/" TargetMode="External"/><Relationship Id="rId2" Type="http://schemas.openxmlformats.org/officeDocument/2006/relationships/tags" Target="../tags/tag131.xml"/><Relationship Id="rId1" Type="http://schemas.openxmlformats.org/officeDocument/2006/relationships/tags" Target="../tags/tag130.xml"/><Relationship Id="rId6" Type="http://schemas.openxmlformats.org/officeDocument/2006/relationships/slideLayout" Target="../slideLayouts/slideLayout1.xml"/><Relationship Id="rId11" Type="http://schemas.openxmlformats.org/officeDocument/2006/relationships/hyperlink" Target="https://docs.google.com/a/palisadessd.org/spreadsheet/ccc?key=0AlD720f8bHcudG9kamZtWk9Ec1cwbDlqbl9KTEJoWlE" TargetMode="External"/><Relationship Id="rId5" Type="http://schemas.openxmlformats.org/officeDocument/2006/relationships/tags" Target="../tags/tag134.xml"/><Relationship Id="rId10" Type="http://schemas.openxmlformats.org/officeDocument/2006/relationships/hyperlink" Target="https://docs.google.com/a/palisadessd.org/spreadsheet/ccc?key=0AlD720f8bHcudGVFMUoyWDZyeHM3LXdaS2J0VFNfdXc" TargetMode="External"/><Relationship Id="rId4" Type="http://schemas.openxmlformats.org/officeDocument/2006/relationships/tags" Target="../tags/tag133.xml"/><Relationship Id="rId9" Type="http://schemas.openxmlformats.org/officeDocument/2006/relationships/hyperlink" Target="http://thatquiz.org/" TargetMode="External"/></Relationships>
</file>

<file path=ppt/slides/_rels/slide14.xml.rels><?xml version="1.0" encoding="UTF-8" standalone="yes"?>
<Relationships xmlns="http://schemas.openxmlformats.org/package/2006/relationships"><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tags" Target="../tags/tag135.xml"/><Relationship Id="rId6" Type="http://schemas.openxmlformats.org/officeDocument/2006/relationships/slideLayout" Target="../slideLayouts/slideLayout1.xml"/><Relationship Id="rId5" Type="http://schemas.openxmlformats.org/officeDocument/2006/relationships/tags" Target="../tags/tag139.xml"/><Relationship Id="rId4" Type="http://schemas.openxmlformats.org/officeDocument/2006/relationships/tags" Target="../tags/tag138.xml"/></Relationships>
</file>

<file path=ppt/slides/_rels/slide15.xml.rels><?xml version="1.0" encoding="UTF-8" standalone="yes"?>
<Relationships xmlns="http://schemas.openxmlformats.org/package/2006/relationships"><Relationship Id="rId3" Type="http://schemas.openxmlformats.org/officeDocument/2006/relationships/tags" Target="../tags/tag142.xml"/><Relationship Id="rId2" Type="http://schemas.openxmlformats.org/officeDocument/2006/relationships/tags" Target="../tags/tag141.xml"/><Relationship Id="rId1" Type="http://schemas.openxmlformats.org/officeDocument/2006/relationships/tags" Target="../tags/tag140.xml"/><Relationship Id="rId6" Type="http://schemas.openxmlformats.org/officeDocument/2006/relationships/slideLayout" Target="../slideLayouts/slideLayout1.xml"/><Relationship Id="rId5" Type="http://schemas.openxmlformats.org/officeDocument/2006/relationships/tags" Target="../tags/tag144.xml"/><Relationship Id="rId4" Type="http://schemas.openxmlformats.org/officeDocument/2006/relationships/tags" Target="../tags/tag143.xml"/></Relationships>
</file>

<file path=ppt/slides/_rels/slide16.xml.rels><?xml version="1.0" encoding="UTF-8" standalone="yes"?>
<Relationships xmlns="http://schemas.openxmlformats.org/package/2006/relationships"><Relationship Id="rId8" Type="http://schemas.openxmlformats.org/officeDocument/2006/relationships/hyperlink" Target="http://www.technologywithintention.com/2011/09/interactive-flipped-instruction-with-youtube/" TargetMode="External"/><Relationship Id="rId3" Type="http://schemas.openxmlformats.org/officeDocument/2006/relationships/tags" Target="../tags/tag147.xml"/><Relationship Id="rId7" Type="http://schemas.openxmlformats.org/officeDocument/2006/relationships/hyperlink" Target="http://vimeo.com/27990320" TargetMode="External"/><Relationship Id="rId2" Type="http://schemas.openxmlformats.org/officeDocument/2006/relationships/tags" Target="../tags/tag146.xml"/><Relationship Id="rId1" Type="http://schemas.openxmlformats.org/officeDocument/2006/relationships/tags" Target="../tags/tag145.xml"/><Relationship Id="rId6" Type="http://schemas.openxmlformats.org/officeDocument/2006/relationships/hyperlink" Target="http://www.flipteaching.com/page2/index.php" TargetMode="External"/><Relationship Id="rId5" Type="http://schemas.openxmlformats.org/officeDocument/2006/relationships/slideLayout" Target="../slideLayouts/slideLayout1.xml"/><Relationship Id="rId4" Type="http://schemas.openxmlformats.org/officeDocument/2006/relationships/tags" Target="../tags/tag148.xml"/><Relationship Id="rId9" Type="http://schemas.openxmlformats.org/officeDocument/2006/relationships/hyperlink" Target="http://www.edutopia.org/blog/flipped-classroom-ramsey-musallam" TargetMode="External"/></Relationships>
</file>

<file path=ppt/slides/_rels/slide17.xml.rels><?xml version="1.0" encoding="UTF-8" standalone="yes"?>
<Relationships xmlns="http://schemas.openxmlformats.org/package/2006/relationships"><Relationship Id="rId8" Type="http://schemas.openxmlformats.org/officeDocument/2006/relationships/hyperlink" Target="http://www.iste.org/welcome.aspx" TargetMode="External"/><Relationship Id="rId3" Type="http://schemas.openxmlformats.org/officeDocument/2006/relationships/tags" Target="../tags/tag151.xml"/><Relationship Id="rId7" Type="http://schemas.openxmlformats.org/officeDocument/2006/relationships/hyperlink" Target="http://www.technologyintegrationineducation.com/" TargetMode="External"/><Relationship Id="rId12" Type="http://schemas.openxmlformats.org/officeDocument/2006/relationships/hyperlink" Target="http://flipped-learning.com/" TargetMode="External"/><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hyperlink" Target="http://flippedclassroom.org/" TargetMode="External"/><Relationship Id="rId11" Type="http://schemas.openxmlformats.org/officeDocument/2006/relationships/hyperlink" Target="http://educator-ramblings.blogspot.com/" TargetMode="External"/><Relationship Id="rId5" Type="http://schemas.openxmlformats.org/officeDocument/2006/relationships/slideLayout" Target="../slideLayouts/slideLayout1.xml"/><Relationship Id="rId10" Type="http://schemas.openxmlformats.org/officeDocument/2006/relationships/hyperlink" Target="http://flipped-learning.com/?subscribe=success" TargetMode="External"/><Relationship Id="rId4" Type="http://schemas.openxmlformats.org/officeDocument/2006/relationships/tags" Target="../tags/tag152.xml"/><Relationship Id="rId9" Type="http://schemas.openxmlformats.org/officeDocument/2006/relationships/hyperlink" Target="http://paper.li/dprindle/1323483535"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www.youtube.com/education" TargetMode="External"/><Relationship Id="rId3" Type="http://schemas.openxmlformats.org/officeDocument/2006/relationships/tags" Target="../tags/tag155.xml"/><Relationship Id="rId7" Type="http://schemas.openxmlformats.org/officeDocument/2006/relationships/hyperlink" Target="http://ed.ted.com/" TargetMode="External"/><Relationship Id="rId12" Type="http://schemas.openxmlformats.org/officeDocument/2006/relationships/hyperlink" Target="http://www.logitech.com/en-us/webcam-communications" TargetMode="External"/><Relationship Id="rId2" Type="http://schemas.openxmlformats.org/officeDocument/2006/relationships/tags" Target="../tags/tag154.xml"/><Relationship Id="rId1" Type="http://schemas.openxmlformats.org/officeDocument/2006/relationships/tags" Target="../tags/tag153.xml"/><Relationship Id="rId6" Type="http://schemas.openxmlformats.org/officeDocument/2006/relationships/hyperlink" Target="http://www.knowmia.com/browse/mathematics/algebra" TargetMode="External"/><Relationship Id="rId11" Type="http://schemas.openxmlformats.org/officeDocument/2006/relationships/hyperlink" Target="http://www.bluemic.com/snowball/" TargetMode="External"/><Relationship Id="rId5" Type="http://schemas.openxmlformats.org/officeDocument/2006/relationships/slideLayout" Target="../slideLayouts/slideLayout1.xml"/><Relationship Id="rId10" Type="http://schemas.openxmlformats.org/officeDocument/2006/relationships/hyperlink" Target="http://www.wacom.com/en/products/bamboo/bambootablets.aspx" TargetMode="External"/><Relationship Id="rId4" Type="http://schemas.openxmlformats.org/officeDocument/2006/relationships/tags" Target="../tags/tag156.xml"/><Relationship Id="rId9" Type="http://schemas.openxmlformats.org/officeDocument/2006/relationships/hyperlink" Target="../Desktop/Downloads/eighty%20Alternatives%20to%20YouTube.pdf" TargetMode="Externa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8.xml"/><Relationship Id="rId1" Type="http://schemas.openxmlformats.org/officeDocument/2006/relationships/tags" Target="../tags/tag157.xml"/></Relationships>
</file>

<file path=ppt/slides/_rels/slide2.xml.rels><?xml version="1.0" encoding="UTF-8" standalone="yes"?>
<Relationships xmlns="http://schemas.openxmlformats.org/package/2006/relationships"><Relationship Id="rId8" Type="http://schemas.openxmlformats.org/officeDocument/2006/relationships/hyperlink" Target="http://en.wikipedia.org/wiki/Peer_Instruction" TargetMode="External"/><Relationship Id="rId3" Type="http://schemas.openxmlformats.org/officeDocument/2006/relationships/tags" Target="../tags/tag69.xml"/><Relationship Id="rId7" Type="http://schemas.openxmlformats.org/officeDocument/2006/relationships/hyperlink" Target="http://en.wikipedia.org/wiki/Harvard" TargetMode="Externa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hyperlink" Target="http://en.wikipedia.org/wiki/Eric_Mazur" TargetMode="External"/><Relationship Id="rId5" Type="http://schemas.openxmlformats.org/officeDocument/2006/relationships/slideLayout" Target="../slideLayouts/slideLayout1.xml"/><Relationship Id="rId4" Type="http://schemas.openxmlformats.org/officeDocument/2006/relationships/tags" Target="../tags/tag70.xml"/><Relationship Id="rId9" Type="http://schemas.openxmlformats.org/officeDocument/2006/relationships/hyperlink" Target="http://en.wikipedia.org/wiki/Flip_teaching"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tags" Target="../tags/tag71.xml"/><Relationship Id="rId5" Type="http://schemas.openxmlformats.org/officeDocument/2006/relationships/slideLayout" Target="../slideLayouts/slideLayout1.xml"/><Relationship Id="rId4" Type="http://schemas.openxmlformats.org/officeDocument/2006/relationships/tags" Target="../tags/tag74.xml"/></Relationships>
</file>

<file path=ppt/slides/_rels/slide4.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hyperlink" Target="http://en.wikipedia.org/wiki/Salman_Khan_(educator)" TargetMode="External"/><Relationship Id="rId5" Type="http://schemas.openxmlformats.org/officeDocument/2006/relationships/slideLayout" Target="../slideLayouts/slideLayout1.xml"/><Relationship Id="rId4" Type="http://schemas.openxmlformats.org/officeDocument/2006/relationships/tags" Target="../tags/tag78.xml"/></Relationships>
</file>

<file path=ppt/slides/_rels/slide5.xml.rels><?xml version="1.0" encoding="UTF-8" standalone="yes"?>
<Relationships xmlns="http://schemas.openxmlformats.org/package/2006/relationships"><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hyperlink" Target="http://etd.ohiolink.edu/send-pdf.cgi/Strayer%20Jeremy.pdf?osu1189523914" TargetMode="External"/><Relationship Id="rId5" Type="http://schemas.openxmlformats.org/officeDocument/2006/relationships/slideLayout" Target="../slideLayouts/slideLayout1.xml"/><Relationship Id="rId4" Type="http://schemas.openxmlformats.org/officeDocument/2006/relationships/tags" Target="../tags/tag82.xml"/></Relationships>
</file>

<file path=ppt/slides/_rels/slide6.xml.rels><?xml version="1.0" encoding="UTF-8" standalone="yes"?>
<Relationships xmlns="http://schemas.openxmlformats.org/package/2006/relationships"><Relationship Id="rId3" Type="http://schemas.openxmlformats.org/officeDocument/2006/relationships/tags" Target="../tags/tag85.xml"/><Relationship Id="rId7" Type="http://schemas.openxmlformats.org/officeDocument/2006/relationships/hyperlink" Target="http://en.wikipedia.org/wiki/Secondary_education" TargetMode="External"/><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hyperlink" Target="http://en.wikipedia.org/wiki/Woodland_Park_High_School" TargetMode="External"/><Relationship Id="rId5" Type="http://schemas.openxmlformats.org/officeDocument/2006/relationships/slideLayout" Target="../slideLayouts/slideLayout1.xml"/><Relationship Id="rId4" Type="http://schemas.openxmlformats.org/officeDocument/2006/relationships/tags" Target="../tags/tag86.xml"/></Relationships>
</file>

<file path=ppt/slides/_rels/slide7.xml.rels><?xml version="1.0" encoding="UTF-8" standalone="yes"?>
<Relationships xmlns="http://schemas.openxmlformats.org/package/2006/relationships"><Relationship Id="rId8" Type="http://schemas.openxmlformats.org/officeDocument/2006/relationships/tags" Target="../tags/tag92.xml"/><Relationship Id="rId3" Type="http://schemas.openxmlformats.org/officeDocument/2006/relationships/tags" Target="../tags/tag89.xml"/><Relationship Id="rId7" Type="http://schemas.openxmlformats.org/officeDocument/2006/relationships/video" Target="file:///C:\Users\Amy\Desktop\Downloads\Flipped_Classroom_YouTube.avi" TargetMode="External"/><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tags" Target="../tags/tag91.xml"/><Relationship Id="rId11" Type="http://schemas.openxmlformats.org/officeDocument/2006/relationships/image" Target="../media/image3.png"/><Relationship Id="rId5" Type="http://schemas.openxmlformats.org/officeDocument/2006/relationships/video" Target="file:///C:\Users\Amy\Desktop\Downloads\Intro_to_the_Flipped_Classroom_for_parents_YouTube.avi" TargetMode="External"/><Relationship Id="rId10" Type="http://schemas.openxmlformats.org/officeDocument/2006/relationships/image" Target="../media/image2.png"/><Relationship Id="rId4" Type="http://schemas.openxmlformats.org/officeDocument/2006/relationships/tags" Target="../tags/tag90.xml"/><Relationship Id="rId9"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95.xml"/><Relationship Id="rId7" Type="http://schemas.openxmlformats.org/officeDocument/2006/relationships/tags" Target="../tags/tag99.xml"/><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9" Type="http://schemas.openxmlformats.org/officeDocument/2006/relationships/image" Target="../media/image4.gif"/></Relationships>
</file>

<file path=ppt/slides/_rels/slide9.xml.rels><?xml version="1.0" encoding="UTF-8" standalone="yes"?>
<Relationships xmlns="http://schemas.openxmlformats.org/package/2006/relationships"><Relationship Id="rId8" Type="http://schemas.openxmlformats.org/officeDocument/2006/relationships/tags" Target="../tags/tag107.xml"/><Relationship Id="rId3" Type="http://schemas.openxmlformats.org/officeDocument/2006/relationships/tags" Target="../tags/tag102.xml"/><Relationship Id="rId7" Type="http://schemas.openxmlformats.org/officeDocument/2006/relationships/tags" Target="../tags/tag106.xml"/><Relationship Id="rId2" Type="http://schemas.openxmlformats.org/officeDocument/2006/relationships/tags" Target="../tags/tag101.xml"/><Relationship Id="rId1" Type="http://schemas.openxmlformats.org/officeDocument/2006/relationships/tags" Target="../tags/tag100.xml"/><Relationship Id="rId6" Type="http://schemas.openxmlformats.org/officeDocument/2006/relationships/tags" Target="../tags/tag105.xml"/><Relationship Id="rId11" Type="http://schemas.openxmlformats.org/officeDocument/2006/relationships/hyperlink" Target="http://www.nwlink.com/~donclark/hrd/bloom.html" TargetMode="External"/><Relationship Id="rId5" Type="http://schemas.openxmlformats.org/officeDocument/2006/relationships/tags" Target="../tags/tag104.xml"/><Relationship Id="rId10" Type="http://schemas.openxmlformats.org/officeDocument/2006/relationships/image" Target="../media/image4.gif"/><Relationship Id="rId4" Type="http://schemas.openxmlformats.org/officeDocument/2006/relationships/tags" Target="../tags/tag103.xml"/><Relationship Id="rId9"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lended Learning PowerPoint.jpg"/>
          <p:cNvPicPr>
            <a:picLocks noChangeAspect="1"/>
          </p:cNvPicPr>
          <p:nvPr>
            <p:custDataLst>
              <p:tags r:id="rId2"/>
            </p:custDataLst>
          </p:nvPr>
        </p:nvPicPr>
        <p:blipFill>
          <a:blip r:embed="rId5" cstate="print"/>
          <a:stretch>
            <a:fillRect/>
          </a:stretch>
        </p:blipFill>
        <p:spPr>
          <a:xfrm>
            <a:off x="1752600" y="1828800"/>
            <a:ext cx="5781675" cy="3276600"/>
          </a:xfrm>
          <a:prstGeom prst="rect">
            <a:avLst/>
          </a:prstGeom>
        </p:spPr>
      </p:pic>
      <p:pic>
        <p:nvPicPr>
          <p:cNvPr id="5" name="Picture 4" descr="Blended Learning PowerPoint.jpg"/>
          <p:cNvPicPr>
            <a:picLocks noChangeAspect="1"/>
          </p:cNvPicPr>
          <p:nvPr>
            <p:custDataLst>
              <p:tags r:id="rId3"/>
            </p:custDataLst>
          </p:nvPr>
        </p:nvPicPr>
        <p:blipFill>
          <a:blip r:embed="rId5" cstate="print"/>
          <a:srcRect l="18451" t="74419" r="47282" b="13954"/>
          <a:stretch>
            <a:fillRect/>
          </a:stretch>
        </p:blipFill>
        <p:spPr>
          <a:xfrm>
            <a:off x="2819400" y="4267200"/>
            <a:ext cx="1981200" cy="38100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4"/>
                                        </p:tgtEl>
                                      </p:cBhvr>
                                    </p:animEffect>
                                    <p:set>
                                      <p:cBhvr>
                                        <p:cTn id="7" dur="1" fill="hold">
                                          <p:stCondLst>
                                            <p:cond delay="1999"/>
                                          </p:stCondLst>
                                        </p:cTn>
                                        <p:tgtEl>
                                          <p:spTgt spid="4"/>
                                        </p:tgtEl>
                                        <p:attrNameLst>
                                          <p:attrName>style.visibility</p:attrName>
                                        </p:attrNameLst>
                                      </p:cBhvr>
                                      <p:to>
                                        <p:strVal val="hidden"/>
                                      </p:to>
                                    </p:set>
                                  </p:childTnLst>
                                </p:cTn>
                              </p:par>
                              <p:par>
                                <p:cTn id="8" presetID="0" presetClass="path" presetSubtype="0" accel="50000" decel="50000" fill="hold" nodeType="withEffect">
                                  <p:stCondLst>
                                    <p:cond delay="0"/>
                                  </p:stCondLst>
                                  <p:childTnLst>
                                    <p:animMotion origin="layout" path="M 5.55112E-17 -4.44444E-6 L 0.08333 -0.17777 " pathEditMode="relative" ptsTypes="AA">
                                      <p:cBhvr>
                                        <p:cTn id="9" dur="2000" fill="hold"/>
                                        <p:tgtEl>
                                          <p:spTgt spid="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905000" y="-22225"/>
            <a:ext cx="5486400" cy="1470025"/>
          </a:xfrm>
          <a:ln>
            <a:noFill/>
          </a:ln>
        </p:spPr>
        <p:txBody>
          <a:bodyPr/>
          <a:lstStyle/>
          <a:p>
            <a:r>
              <a:rPr lang="en-US" b="1" cap="small" dirty="0" smtClean="0">
                <a:latin typeface="Californian FB" pitchFamily="18" charset="0"/>
              </a:rPr>
              <a:t>Flipped Classrooms</a:t>
            </a:r>
            <a:endParaRPr lang="en-US" b="1" cap="small" dirty="0">
              <a:latin typeface="Californian FB" pitchFamily="18" charset="0"/>
            </a:endParaRPr>
          </a:p>
        </p:txBody>
      </p:sp>
      <p:cxnSp>
        <p:nvCxnSpPr>
          <p:cNvPr id="8" name="Straight Arrow Connector 7"/>
          <p:cNvCxnSpPr/>
          <p:nvPr>
            <p:custDataLst>
              <p:tags r:id="rId3"/>
            </p:custDataLst>
          </p:nvPr>
        </p:nvCxnSpPr>
        <p:spPr>
          <a:xfrm flipV="1">
            <a:off x="1828800" y="914400"/>
            <a:ext cx="0" cy="54864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custDataLst>
              <p:tags r:id="rId4"/>
            </p:custDataLst>
          </p:nvPr>
        </p:nvCxnSpPr>
        <p:spPr>
          <a:xfrm>
            <a:off x="1828800" y="6400800"/>
            <a:ext cx="5486400" cy="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custDataLst>
              <p:tags r:id="rId5"/>
            </p:custDataLst>
          </p:nvPr>
        </p:nvSpPr>
        <p:spPr>
          <a:xfrm>
            <a:off x="2476500" y="4495800"/>
            <a:ext cx="1981200" cy="461665"/>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2400" cap="small" dirty="0" smtClean="0">
                <a:solidFill>
                  <a:schemeClr val="tx1">
                    <a:lumMod val="65000"/>
                    <a:lumOff val="35000"/>
                  </a:schemeClr>
                </a:solidFill>
                <a:latin typeface="Californian FB" pitchFamily="18" charset="0"/>
              </a:rPr>
              <a:t>Neglectful</a:t>
            </a:r>
            <a:endParaRPr lang="en-US" sz="2400" cap="small" dirty="0">
              <a:solidFill>
                <a:schemeClr val="tx1">
                  <a:lumMod val="65000"/>
                  <a:lumOff val="35000"/>
                </a:schemeClr>
              </a:solidFill>
              <a:latin typeface="Californian FB" pitchFamily="18" charset="0"/>
            </a:endParaRPr>
          </a:p>
        </p:txBody>
      </p:sp>
      <p:sp>
        <p:nvSpPr>
          <p:cNvPr id="11" name="TextBox 10"/>
          <p:cNvSpPr txBox="1"/>
          <p:nvPr>
            <p:custDataLst>
              <p:tags r:id="rId6"/>
            </p:custDataLst>
          </p:nvPr>
        </p:nvSpPr>
        <p:spPr>
          <a:xfrm>
            <a:off x="5372100" y="4495800"/>
            <a:ext cx="1828800" cy="461665"/>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2400" cap="small" dirty="0" smtClean="0">
                <a:solidFill>
                  <a:schemeClr val="tx1">
                    <a:lumMod val="65000"/>
                    <a:lumOff val="35000"/>
                  </a:schemeClr>
                </a:solidFill>
                <a:latin typeface="Californian FB" pitchFamily="18" charset="0"/>
              </a:rPr>
              <a:t>Permissive</a:t>
            </a:r>
            <a:endParaRPr lang="en-US" sz="2400" cap="small" dirty="0">
              <a:solidFill>
                <a:schemeClr val="tx1">
                  <a:lumMod val="65000"/>
                  <a:lumOff val="35000"/>
                </a:schemeClr>
              </a:solidFill>
              <a:latin typeface="Californian FB" pitchFamily="18" charset="0"/>
            </a:endParaRPr>
          </a:p>
        </p:txBody>
      </p:sp>
      <p:sp>
        <p:nvSpPr>
          <p:cNvPr id="12" name="TextBox 11"/>
          <p:cNvSpPr txBox="1"/>
          <p:nvPr>
            <p:custDataLst>
              <p:tags r:id="rId7"/>
            </p:custDataLst>
          </p:nvPr>
        </p:nvSpPr>
        <p:spPr>
          <a:xfrm>
            <a:off x="2438400" y="1694021"/>
            <a:ext cx="2057400" cy="830997"/>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2400" cap="small" dirty="0" smtClean="0">
                <a:solidFill>
                  <a:schemeClr val="tx1">
                    <a:lumMod val="65000"/>
                    <a:lumOff val="35000"/>
                  </a:schemeClr>
                </a:solidFill>
                <a:latin typeface="Californian FB" pitchFamily="18" charset="0"/>
              </a:rPr>
              <a:t>Counter Productive</a:t>
            </a:r>
            <a:endParaRPr lang="en-US" sz="2400" cap="small" dirty="0">
              <a:solidFill>
                <a:schemeClr val="tx1">
                  <a:lumMod val="65000"/>
                  <a:lumOff val="35000"/>
                </a:schemeClr>
              </a:solidFill>
              <a:latin typeface="Californian FB" pitchFamily="18" charset="0"/>
            </a:endParaRPr>
          </a:p>
        </p:txBody>
      </p:sp>
      <p:sp>
        <p:nvSpPr>
          <p:cNvPr id="13" name="TextBox 12"/>
          <p:cNvSpPr txBox="1"/>
          <p:nvPr>
            <p:custDataLst>
              <p:tags r:id="rId8"/>
            </p:custDataLst>
          </p:nvPr>
        </p:nvSpPr>
        <p:spPr>
          <a:xfrm>
            <a:off x="5105400" y="1447800"/>
            <a:ext cx="2362200" cy="1200329"/>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2400" cap="small" dirty="0" smtClean="0">
                <a:solidFill>
                  <a:schemeClr val="tx1">
                    <a:lumMod val="65000"/>
                    <a:lumOff val="35000"/>
                  </a:schemeClr>
                </a:solidFill>
                <a:latin typeface="Californian FB" pitchFamily="18" charset="0"/>
              </a:rPr>
              <a:t>Increased Level of Performance</a:t>
            </a:r>
            <a:endParaRPr lang="en-US" sz="2400" cap="small" dirty="0">
              <a:solidFill>
                <a:schemeClr val="tx1">
                  <a:lumMod val="65000"/>
                  <a:lumOff val="35000"/>
                </a:schemeClr>
              </a:solidFill>
              <a:latin typeface="Californian FB" pitchFamily="18" charset="0"/>
            </a:endParaRPr>
          </a:p>
        </p:txBody>
      </p:sp>
      <p:cxnSp>
        <p:nvCxnSpPr>
          <p:cNvPr id="14" name="Straight Connector 13"/>
          <p:cNvCxnSpPr/>
          <p:nvPr>
            <p:custDataLst>
              <p:tags r:id="rId9"/>
            </p:custDataLst>
          </p:nvPr>
        </p:nvCxnSpPr>
        <p:spPr>
          <a:xfrm>
            <a:off x="4724400" y="1295400"/>
            <a:ext cx="0" cy="46482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custDataLst>
              <p:tags r:id="rId10"/>
            </p:custDataLst>
          </p:nvPr>
        </p:nvCxnSpPr>
        <p:spPr>
          <a:xfrm rot="5400000">
            <a:off x="4876800" y="1333500"/>
            <a:ext cx="0" cy="464820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custDataLst>
              <p:tags r:id="rId11"/>
            </p:custDataLst>
          </p:nvPr>
        </p:nvSpPr>
        <p:spPr>
          <a:xfrm>
            <a:off x="2209800" y="6457890"/>
            <a:ext cx="4876800" cy="400110"/>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2000" cap="small" dirty="0" smtClean="0"/>
              <a:t>Low  ----------  Level of Support ----------  High</a:t>
            </a:r>
            <a:endParaRPr lang="en-US" sz="2000" cap="small" dirty="0"/>
          </a:p>
        </p:txBody>
      </p:sp>
      <p:sp>
        <p:nvSpPr>
          <p:cNvPr id="17" name="TextBox 16"/>
          <p:cNvSpPr txBox="1"/>
          <p:nvPr>
            <p:custDataLst>
              <p:tags r:id="rId12"/>
            </p:custDataLst>
          </p:nvPr>
        </p:nvSpPr>
        <p:spPr>
          <a:xfrm rot="16200000">
            <a:off x="-1057244" y="3571845"/>
            <a:ext cx="5105400" cy="400110"/>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2000" cap="small" dirty="0" smtClean="0"/>
              <a:t>Low  --------  Level of Accountability --------  High</a:t>
            </a:r>
            <a:endParaRPr lang="en-US" sz="2000" cap="small" dirty="0"/>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905000" y="-22225"/>
            <a:ext cx="5486400" cy="1470025"/>
          </a:xfrm>
          <a:ln>
            <a:noFill/>
          </a:ln>
        </p:spPr>
        <p:txBody>
          <a:bodyPr/>
          <a:lstStyle/>
          <a:p>
            <a:r>
              <a:rPr lang="en-US" b="1" cap="small" dirty="0" smtClean="0">
                <a:latin typeface="Californian FB" pitchFamily="18" charset="0"/>
              </a:rPr>
              <a:t>Flipped Classrooms</a:t>
            </a:r>
            <a:endParaRPr lang="en-US" b="1" cap="small" dirty="0">
              <a:latin typeface="Californian FB" pitchFamily="18" charset="0"/>
            </a:endParaRPr>
          </a:p>
        </p:txBody>
      </p:sp>
      <p:graphicFrame>
        <p:nvGraphicFramePr>
          <p:cNvPr id="8" name="Table 7"/>
          <p:cNvGraphicFramePr>
            <a:graphicFrameLocks noGrp="1"/>
          </p:cNvGraphicFramePr>
          <p:nvPr>
            <p:custDataLst>
              <p:tags r:id="rId3"/>
            </p:custDataLst>
          </p:nvPr>
        </p:nvGraphicFramePr>
        <p:xfrm>
          <a:off x="762000" y="1397000"/>
          <a:ext cx="7543800" cy="5030319"/>
        </p:xfrm>
        <a:graphic>
          <a:graphicData uri="http://schemas.openxmlformats.org/drawingml/2006/table">
            <a:tbl>
              <a:tblPr firstRow="1" bandRow="1">
                <a:tableStyleId>{073A0DAA-6AF3-43AB-8588-CEC1D06C72B9}</a:tableStyleId>
              </a:tblPr>
              <a:tblGrid>
                <a:gridCol w="3844437"/>
                <a:gridCol w="3699363"/>
              </a:tblGrid>
              <a:tr h="339241">
                <a:tc>
                  <a:txBody>
                    <a:bodyPr/>
                    <a:lstStyle/>
                    <a:p>
                      <a:pPr algn="ctr"/>
                      <a:r>
                        <a:rPr lang="en-US" dirty="0" smtClean="0">
                          <a:latin typeface="Californian FB" pitchFamily="18" charset="0"/>
                        </a:rPr>
                        <a:t>Mechanism</a:t>
                      </a:r>
                      <a:endParaRPr lang="en-US" dirty="0">
                        <a:latin typeface="Californian FB" pitchFamily="18" charset="0"/>
                      </a:endParaRPr>
                    </a:p>
                  </a:txBody>
                  <a:tcPr/>
                </a:tc>
                <a:tc>
                  <a:txBody>
                    <a:bodyPr/>
                    <a:lstStyle/>
                    <a:p>
                      <a:pPr algn="ctr"/>
                      <a:r>
                        <a:rPr lang="en-US" dirty="0" smtClean="0">
                          <a:latin typeface="Californian FB" pitchFamily="18" charset="0"/>
                        </a:rPr>
                        <a:t>Products</a:t>
                      </a:r>
                      <a:endParaRPr lang="en-US" dirty="0">
                        <a:latin typeface="Californian FB" pitchFamily="18" charset="0"/>
                      </a:endParaRPr>
                    </a:p>
                  </a:txBody>
                  <a:tcPr/>
                </a:tc>
              </a:tr>
              <a:tr h="4664559">
                <a:tc>
                  <a:txBody>
                    <a:bodyPr/>
                    <a:lstStyle/>
                    <a:p>
                      <a:r>
                        <a:rPr lang="en-US" dirty="0" smtClean="0">
                          <a:latin typeface="Californian FB" pitchFamily="18" charset="0"/>
                        </a:rPr>
                        <a:t>MAP/PSSA Scores</a:t>
                      </a:r>
                    </a:p>
                    <a:p>
                      <a:endParaRPr lang="en-US" baseline="0" dirty="0" smtClean="0">
                        <a:latin typeface="Californian FB" pitchFamily="18" charset="0"/>
                      </a:endParaRPr>
                    </a:p>
                    <a:p>
                      <a:r>
                        <a:rPr lang="en-US" baseline="0" dirty="0" smtClean="0">
                          <a:latin typeface="Californian FB" pitchFamily="18" charset="0"/>
                        </a:rPr>
                        <a:t>District Planned Course</a:t>
                      </a:r>
                    </a:p>
                    <a:p>
                      <a:endParaRPr lang="en-US" baseline="0" dirty="0" smtClean="0">
                        <a:latin typeface="Californian FB" pitchFamily="18" charset="0"/>
                      </a:endParaRPr>
                    </a:p>
                    <a:p>
                      <a:r>
                        <a:rPr lang="en-US" baseline="0" dirty="0" smtClean="0">
                          <a:latin typeface="Californian FB" pitchFamily="18" charset="0"/>
                        </a:rPr>
                        <a:t>State Standards</a:t>
                      </a:r>
                    </a:p>
                    <a:p>
                      <a:endParaRPr lang="en-US" baseline="0" dirty="0" smtClean="0">
                        <a:latin typeface="Californian FB" pitchFamily="18" charset="0"/>
                      </a:endParaRPr>
                    </a:p>
                    <a:p>
                      <a:r>
                        <a:rPr lang="en-US" baseline="0" dirty="0" smtClean="0">
                          <a:latin typeface="Californian FB" pitchFamily="18" charset="0"/>
                        </a:rPr>
                        <a:t>Prentice Hall Scope and Sequence</a:t>
                      </a:r>
                    </a:p>
                    <a:p>
                      <a:endParaRPr lang="en-US" baseline="0" dirty="0" smtClean="0">
                        <a:latin typeface="Californian FB" pitchFamily="18" charset="0"/>
                      </a:endParaRPr>
                    </a:p>
                    <a:p>
                      <a:r>
                        <a:rPr lang="en-US" baseline="0" dirty="0" smtClean="0">
                          <a:latin typeface="Californian FB" pitchFamily="18" charset="0"/>
                        </a:rPr>
                        <a:t>Pre-Assessments</a:t>
                      </a:r>
                    </a:p>
                    <a:p>
                      <a:endParaRPr lang="en-US" dirty="0">
                        <a:latin typeface="Californian FB" pitchFamily="18" charset="0"/>
                      </a:endParaRPr>
                    </a:p>
                  </a:txBody>
                  <a:tcPr/>
                </a:tc>
                <a:tc>
                  <a:txBody>
                    <a:bodyPr/>
                    <a:lstStyle/>
                    <a:p>
                      <a:r>
                        <a:rPr lang="en-US" dirty="0" err="1" smtClean="0">
                          <a:latin typeface="Californian FB" pitchFamily="18" charset="0"/>
                        </a:rPr>
                        <a:t>Edmodo</a:t>
                      </a:r>
                      <a:r>
                        <a:rPr lang="en-US" dirty="0" smtClean="0">
                          <a:latin typeface="Californian FB" pitchFamily="18" charset="0"/>
                        </a:rPr>
                        <a:t> Files</a:t>
                      </a:r>
                    </a:p>
                    <a:p>
                      <a:endParaRPr lang="en-US" dirty="0" smtClean="0">
                        <a:latin typeface="Californian FB" pitchFamily="18" charset="0"/>
                      </a:endParaRPr>
                    </a:p>
                    <a:p>
                      <a:r>
                        <a:rPr lang="en-US" dirty="0" smtClean="0">
                          <a:latin typeface="Californian FB" pitchFamily="18" charset="0"/>
                        </a:rPr>
                        <a:t>Google Resource Document</a:t>
                      </a:r>
                    </a:p>
                    <a:p>
                      <a:endParaRPr lang="en-US" dirty="0" smtClean="0">
                        <a:latin typeface="Californian FB" pitchFamily="18" charset="0"/>
                      </a:endParaRPr>
                    </a:p>
                    <a:p>
                      <a:r>
                        <a:rPr lang="en-US" dirty="0" err="1" smtClean="0">
                          <a:latin typeface="Californian FB" pitchFamily="18" charset="0"/>
                        </a:rPr>
                        <a:t>Tenmarks</a:t>
                      </a:r>
                      <a:r>
                        <a:rPr lang="en-US" dirty="0" smtClean="0">
                          <a:latin typeface="Californian FB" pitchFamily="18" charset="0"/>
                        </a:rPr>
                        <a:t> Album/Track Identification</a:t>
                      </a:r>
                    </a:p>
                    <a:p>
                      <a:endParaRPr lang="en-US" dirty="0" smtClean="0">
                        <a:latin typeface="Californian FB" pitchFamily="18" charset="0"/>
                      </a:endParaRPr>
                    </a:p>
                    <a:p>
                      <a:r>
                        <a:rPr lang="en-US" dirty="0" err="1" smtClean="0">
                          <a:latin typeface="Californian FB" pitchFamily="18" charset="0"/>
                        </a:rPr>
                        <a:t>Mangahigh</a:t>
                      </a:r>
                      <a:r>
                        <a:rPr lang="en-US" dirty="0" smtClean="0">
                          <a:latin typeface="Californian FB" pitchFamily="18" charset="0"/>
                        </a:rPr>
                        <a:t> Challenge</a:t>
                      </a:r>
                      <a:r>
                        <a:rPr lang="en-US" baseline="0" dirty="0" smtClean="0">
                          <a:latin typeface="Californian FB" pitchFamily="18" charset="0"/>
                        </a:rPr>
                        <a:t> Set-Up</a:t>
                      </a:r>
                    </a:p>
                    <a:p>
                      <a:endParaRPr lang="en-US" baseline="0" dirty="0" smtClean="0">
                        <a:latin typeface="Californian FB" pitchFamily="18" charset="0"/>
                      </a:endParaRPr>
                    </a:p>
                    <a:p>
                      <a:r>
                        <a:rPr lang="en-US" baseline="0" dirty="0" smtClean="0">
                          <a:latin typeface="Californian FB" pitchFamily="18" charset="0"/>
                        </a:rPr>
                        <a:t>Quiz/Test Design</a:t>
                      </a:r>
                    </a:p>
                    <a:p>
                      <a:endParaRPr lang="en-US" baseline="0" dirty="0" smtClean="0">
                        <a:latin typeface="Californian FB" pitchFamily="18" charset="0"/>
                      </a:endParaRPr>
                    </a:p>
                    <a:p>
                      <a:r>
                        <a:rPr lang="en-US" baseline="0" dirty="0" smtClean="0">
                          <a:latin typeface="Californian FB" pitchFamily="18" charset="0"/>
                        </a:rPr>
                        <a:t>Homemade Video Construction</a:t>
                      </a:r>
                    </a:p>
                    <a:p>
                      <a:endParaRPr lang="en-US" baseline="0" dirty="0" smtClean="0">
                        <a:latin typeface="Californian FB" pitchFamily="18" charset="0"/>
                      </a:endParaRPr>
                    </a:p>
                    <a:p>
                      <a:r>
                        <a:rPr lang="en-US" dirty="0" smtClean="0">
                          <a:latin typeface="Californian FB" pitchFamily="18" charset="0"/>
                        </a:rPr>
                        <a:t>Blackboard Course Components</a:t>
                      </a:r>
                      <a:endParaRPr lang="en-US" baseline="0" dirty="0" smtClean="0">
                        <a:latin typeface="Californian FB" pitchFamily="18" charset="0"/>
                      </a:endParaRPr>
                    </a:p>
                    <a:p>
                      <a:endParaRPr lang="en-US" dirty="0" smtClean="0">
                        <a:latin typeface="Californian FB" pitchFamily="18" charset="0"/>
                      </a:endParaRPr>
                    </a:p>
                    <a:p>
                      <a:r>
                        <a:rPr lang="en-US" dirty="0" smtClean="0">
                          <a:latin typeface="Californian FB" pitchFamily="18" charset="0"/>
                          <a:hlinkClick r:id="rId6"/>
                        </a:rPr>
                        <a:t>Google Calendar Set-up</a:t>
                      </a:r>
                      <a:endParaRPr lang="en-US" dirty="0">
                        <a:latin typeface="Californian FB" pitchFamily="18" charset="0"/>
                      </a:endParaRPr>
                    </a:p>
                  </a:txBody>
                  <a:tcPr/>
                </a:tc>
              </a:tr>
            </a:tbl>
          </a:graphicData>
        </a:graphic>
      </p:graphicFrame>
      <p:sp>
        <p:nvSpPr>
          <p:cNvPr id="9" name="TextBox 8"/>
          <p:cNvSpPr txBox="1"/>
          <p:nvPr>
            <p:custDataLst>
              <p:tags r:id="rId4"/>
            </p:custDataLst>
          </p:nvPr>
        </p:nvSpPr>
        <p:spPr>
          <a:xfrm>
            <a:off x="2819400" y="914400"/>
            <a:ext cx="3581400" cy="369332"/>
          </a:xfrm>
          <a:prstGeom prst="rect">
            <a:avLst/>
          </a:prstGeom>
          <a:noFill/>
        </p:spPr>
        <p:txBody>
          <a:bodyPr wrap="square" rtlCol="0">
            <a:spAutoFit/>
          </a:bodyPr>
          <a:lstStyle/>
          <a:p>
            <a:r>
              <a:rPr lang="en-US" dirty="0" smtClean="0">
                <a:latin typeface="Californian FB" pitchFamily="18" charset="0"/>
              </a:rPr>
              <a:t>Component: Lesson/Unit Planning</a:t>
            </a:r>
            <a:endParaRPr lang="en-US" dirty="0">
              <a:latin typeface="Californian FB" pitchFamily="18" charset="0"/>
            </a:endParaRPr>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905000" y="-22225"/>
            <a:ext cx="5486400" cy="1470025"/>
          </a:xfrm>
          <a:ln>
            <a:noFill/>
          </a:ln>
        </p:spPr>
        <p:txBody>
          <a:bodyPr/>
          <a:lstStyle/>
          <a:p>
            <a:r>
              <a:rPr lang="en-US" b="1" cap="small" dirty="0" smtClean="0">
                <a:latin typeface="Californian FB" pitchFamily="18" charset="0"/>
              </a:rPr>
              <a:t>Flipped Classrooms</a:t>
            </a:r>
            <a:endParaRPr lang="en-US" b="1" cap="small" dirty="0">
              <a:latin typeface="Californian FB" pitchFamily="18" charset="0"/>
            </a:endParaRPr>
          </a:p>
        </p:txBody>
      </p:sp>
      <p:sp>
        <p:nvSpPr>
          <p:cNvPr id="9" name="TextBox 8"/>
          <p:cNvSpPr txBox="1"/>
          <p:nvPr>
            <p:custDataLst>
              <p:tags r:id="rId3"/>
            </p:custDataLst>
          </p:nvPr>
        </p:nvSpPr>
        <p:spPr>
          <a:xfrm>
            <a:off x="3048000" y="914400"/>
            <a:ext cx="3124200" cy="369332"/>
          </a:xfrm>
          <a:prstGeom prst="rect">
            <a:avLst/>
          </a:prstGeom>
          <a:noFill/>
        </p:spPr>
        <p:txBody>
          <a:bodyPr wrap="square" rtlCol="0">
            <a:spAutoFit/>
          </a:bodyPr>
          <a:lstStyle/>
          <a:p>
            <a:r>
              <a:rPr lang="en-US" dirty="0" smtClean="0">
                <a:latin typeface="Californian FB" pitchFamily="18" charset="0"/>
              </a:rPr>
              <a:t>Component: Content Delivery</a:t>
            </a:r>
            <a:endParaRPr lang="en-US" dirty="0">
              <a:latin typeface="Californian FB" pitchFamily="18" charset="0"/>
            </a:endParaRPr>
          </a:p>
        </p:txBody>
      </p:sp>
      <p:sp>
        <p:nvSpPr>
          <p:cNvPr id="5" name="TextBox 4"/>
          <p:cNvSpPr txBox="1"/>
          <p:nvPr>
            <p:custDataLst>
              <p:tags r:id="rId4"/>
            </p:custDataLst>
          </p:nvPr>
        </p:nvSpPr>
        <p:spPr>
          <a:xfrm>
            <a:off x="2819400" y="3810000"/>
            <a:ext cx="3581400" cy="1754326"/>
          </a:xfrm>
          <a:prstGeom prst="rect">
            <a:avLst/>
          </a:prstGeom>
          <a:solidFill>
            <a:schemeClr val="bg1"/>
          </a:solidFill>
          <a:ln>
            <a:solidFill>
              <a:schemeClr val="tx1"/>
            </a:solidFill>
          </a:ln>
          <a:effectLst>
            <a:innerShdw blurRad="63500" dist="50800" dir="2700000">
              <a:prstClr val="black">
                <a:alpha val="50000"/>
              </a:prstClr>
            </a:innerShdw>
          </a:effectLst>
        </p:spPr>
        <p:txBody>
          <a:bodyPr wrap="square" rtlCol="0">
            <a:spAutoFit/>
          </a:bodyPr>
          <a:lstStyle/>
          <a:p>
            <a:pPr algn="ctr"/>
            <a:r>
              <a:rPr lang="en-US" dirty="0" smtClean="0">
                <a:latin typeface="Californian FB" pitchFamily="18" charset="0"/>
              </a:rPr>
              <a:t>Purpose?</a:t>
            </a:r>
          </a:p>
          <a:p>
            <a:endParaRPr lang="en-US" dirty="0" smtClean="0">
              <a:latin typeface="Californian FB" pitchFamily="18" charset="0"/>
            </a:endParaRPr>
          </a:p>
          <a:p>
            <a:r>
              <a:rPr lang="en-US" dirty="0" smtClean="0">
                <a:latin typeface="Californian FB" pitchFamily="18" charset="0"/>
              </a:rPr>
              <a:t> Review </a:t>
            </a:r>
          </a:p>
          <a:p>
            <a:r>
              <a:rPr lang="en-US" dirty="0" smtClean="0">
                <a:latin typeface="Californian FB" pitchFamily="18" charset="0"/>
              </a:rPr>
              <a:t>                     Introduce</a:t>
            </a:r>
          </a:p>
          <a:p>
            <a:r>
              <a:rPr lang="en-US" dirty="0" smtClean="0">
                <a:latin typeface="Californian FB" pitchFamily="18" charset="0"/>
              </a:rPr>
              <a:t>                                            Specific Skill</a:t>
            </a:r>
          </a:p>
          <a:p>
            <a:endParaRPr lang="en-US" dirty="0"/>
          </a:p>
        </p:txBody>
      </p:sp>
      <p:sp>
        <p:nvSpPr>
          <p:cNvPr id="6" name="TextBox 5"/>
          <p:cNvSpPr txBox="1"/>
          <p:nvPr>
            <p:custDataLst>
              <p:tags r:id="rId5"/>
            </p:custDataLst>
          </p:nvPr>
        </p:nvSpPr>
        <p:spPr>
          <a:xfrm>
            <a:off x="3352800" y="1905000"/>
            <a:ext cx="2438400" cy="923330"/>
          </a:xfrm>
          <a:prstGeom prst="rect">
            <a:avLst/>
          </a:prstGeom>
          <a:solidFill>
            <a:schemeClr val="bg1"/>
          </a:solidFill>
          <a:ln>
            <a:solidFill>
              <a:schemeClr val="tx1"/>
            </a:solidFill>
          </a:ln>
          <a:effectLst>
            <a:innerShdw blurRad="63500" dist="50800" dir="2700000">
              <a:prstClr val="black">
                <a:alpha val="50000"/>
              </a:prstClr>
            </a:innerShdw>
          </a:effectLst>
        </p:spPr>
        <p:txBody>
          <a:bodyPr wrap="square" rtlCol="0">
            <a:spAutoFit/>
          </a:bodyPr>
          <a:lstStyle/>
          <a:p>
            <a:pPr algn="ctr"/>
            <a:r>
              <a:rPr lang="en-US" dirty="0" smtClean="0">
                <a:latin typeface="Californian FB" pitchFamily="18" charset="0"/>
              </a:rPr>
              <a:t>Goal:</a:t>
            </a:r>
          </a:p>
          <a:p>
            <a:pPr algn="ctr"/>
            <a:endParaRPr lang="en-US" dirty="0" smtClean="0">
              <a:latin typeface="Californian FB" pitchFamily="18" charset="0"/>
            </a:endParaRPr>
          </a:p>
          <a:p>
            <a:pPr algn="ctr"/>
            <a:r>
              <a:rPr lang="en-US" dirty="0" smtClean="0">
                <a:latin typeface="Californian FB" pitchFamily="18" charset="0"/>
              </a:rPr>
              <a:t>Remember/Understand</a:t>
            </a:r>
            <a:endParaRPr lang="en-US" dirty="0">
              <a:latin typeface="Californian FB" pitchFamily="18" charset="0"/>
            </a:endParaRPr>
          </a:p>
        </p:txBody>
      </p:sp>
      <p:graphicFrame>
        <p:nvGraphicFramePr>
          <p:cNvPr id="8" name="Table 7"/>
          <p:cNvGraphicFramePr>
            <a:graphicFrameLocks noGrp="1"/>
          </p:cNvGraphicFramePr>
          <p:nvPr>
            <p:custDataLst>
              <p:tags r:id="rId6"/>
            </p:custDataLst>
          </p:nvPr>
        </p:nvGraphicFramePr>
        <p:xfrm>
          <a:off x="762000" y="1397000"/>
          <a:ext cx="7543800" cy="5243421"/>
        </p:xfrm>
        <a:graphic>
          <a:graphicData uri="http://schemas.openxmlformats.org/drawingml/2006/table">
            <a:tbl>
              <a:tblPr firstRow="1" bandRow="1">
                <a:tableStyleId>{073A0DAA-6AF3-43AB-8588-CEC1D06C72B9}</a:tableStyleId>
              </a:tblPr>
              <a:tblGrid>
                <a:gridCol w="3844437"/>
                <a:gridCol w="3699363"/>
              </a:tblGrid>
              <a:tr h="354739">
                <a:tc>
                  <a:txBody>
                    <a:bodyPr/>
                    <a:lstStyle/>
                    <a:p>
                      <a:pPr algn="ctr"/>
                      <a:r>
                        <a:rPr lang="en-US" dirty="0" smtClean="0">
                          <a:latin typeface="Californian FB" pitchFamily="18" charset="0"/>
                        </a:rPr>
                        <a:t>Mechanism</a:t>
                      </a:r>
                      <a:endParaRPr lang="en-US" dirty="0">
                        <a:latin typeface="Californian FB" pitchFamily="18" charset="0"/>
                      </a:endParaRPr>
                    </a:p>
                  </a:txBody>
                  <a:tcPr/>
                </a:tc>
                <a:tc>
                  <a:txBody>
                    <a:bodyPr/>
                    <a:lstStyle/>
                    <a:p>
                      <a:pPr algn="ctr"/>
                      <a:r>
                        <a:rPr lang="en-US" dirty="0" smtClean="0">
                          <a:latin typeface="Californian FB" pitchFamily="18" charset="0"/>
                        </a:rPr>
                        <a:t>Products</a:t>
                      </a:r>
                      <a:endParaRPr lang="en-US" dirty="0">
                        <a:latin typeface="Californian FB" pitchFamily="18" charset="0"/>
                      </a:endParaRPr>
                    </a:p>
                  </a:txBody>
                  <a:tcPr/>
                </a:tc>
              </a:tr>
              <a:tr h="4877661">
                <a:tc>
                  <a:txBody>
                    <a:bodyPr/>
                    <a:lstStyle/>
                    <a:p>
                      <a:r>
                        <a:rPr lang="en-US" dirty="0" smtClean="0">
                          <a:latin typeface="Californian FB" pitchFamily="18" charset="0"/>
                          <a:hlinkClick r:id="rId8" action="ppaction://hlinkfile"/>
                        </a:rPr>
                        <a:t>Homemade</a:t>
                      </a:r>
                      <a:r>
                        <a:rPr lang="en-US" baseline="0" dirty="0" smtClean="0">
                          <a:latin typeface="Californian FB" pitchFamily="18" charset="0"/>
                          <a:hlinkClick r:id="rId8" action="ppaction://hlinkfile"/>
                        </a:rPr>
                        <a:t> Video</a:t>
                      </a:r>
                      <a:endParaRPr lang="en-US" baseline="0" dirty="0" smtClean="0">
                        <a:latin typeface="Californian FB" pitchFamily="18" charset="0"/>
                      </a:endParaRPr>
                    </a:p>
                    <a:p>
                      <a:endParaRPr lang="en-US" baseline="0" dirty="0" smtClean="0">
                        <a:latin typeface="Californian FB" pitchFamily="18" charset="0"/>
                      </a:endParaRPr>
                    </a:p>
                    <a:p>
                      <a:r>
                        <a:rPr lang="en-US" baseline="0" dirty="0" smtClean="0">
                          <a:latin typeface="Californian FB" pitchFamily="18" charset="0"/>
                        </a:rPr>
                        <a:t>Internet Video:</a:t>
                      </a:r>
                    </a:p>
                    <a:p>
                      <a:endParaRPr lang="en-US" baseline="0" dirty="0" smtClean="0">
                        <a:latin typeface="Californian FB" pitchFamily="18" charset="0"/>
                      </a:endParaRPr>
                    </a:p>
                    <a:p>
                      <a:pPr>
                        <a:buFont typeface="Wingdings" pitchFamily="2" charset="2"/>
                        <a:buChar char="Ø"/>
                      </a:pPr>
                      <a:r>
                        <a:rPr lang="en-US" baseline="0" dirty="0" err="1" smtClean="0">
                          <a:latin typeface="Californian FB" pitchFamily="18" charset="0"/>
                          <a:hlinkClick r:id="rId9"/>
                        </a:rPr>
                        <a:t>Khanacademy</a:t>
                      </a:r>
                      <a:endParaRPr lang="en-US" baseline="0" dirty="0" smtClean="0">
                        <a:latin typeface="Californian FB" pitchFamily="18" charset="0"/>
                      </a:endParaRPr>
                    </a:p>
                    <a:p>
                      <a:pPr>
                        <a:buFont typeface="Wingdings" pitchFamily="2" charset="2"/>
                        <a:buChar char="Ø"/>
                      </a:pPr>
                      <a:r>
                        <a:rPr lang="en-US" baseline="0" dirty="0" err="1" smtClean="0">
                          <a:latin typeface="Californian FB" pitchFamily="18" charset="0"/>
                          <a:hlinkClick r:id="rId10"/>
                        </a:rPr>
                        <a:t>MathTV</a:t>
                      </a:r>
                      <a:endParaRPr lang="en-US" baseline="0" dirty="0" smtClean="0">
                        <a:latin typeface="Californian FB" pitchFamily="18" charset="0"/>
                      </a:endParaRPr>
                    </a:p>
                    <a:p>
                      <a:pPr>
                        <a:buFont typeface="Wingdings" pitchFamily="2" charset="2"/>
                        <a:buChar char="Ø"/>
                      </a:pPr>
                      <a:r>
                        <a:rPr lang="en-US" baseline="0" dirty="0" smtClean="0">
                          <a:latin typeface="Californian FB" pitchFamily="18" charset="0"/>
                          <a:hlinkClick r:id="rId11"/>
                        </a:rPr>
                        <a:t>Ted-Ed</a:t>
                      </a:r>
                      <a:endParaRPr lang="en-US" baseline="0" dirty="0" smtClean="0">
                        <a:latin typeface="Californian FB" pitchFamily="18" charset="0"/>
                      </a:endParaRPr>
                    </a:p>
                    <a:p>
                      <a:pPr>
                        <a:buFont typeface="Wingdings" pitchFamily="2" charset="2"/>
                        <a:buChar char="Ø"/>
                      </a:pPr>
                      <a:r>
                        <a:rPr lang="en-US" baseline="0" dirty="0" smtClean="0">
                          <a:latin typeface="Californian FB" pitchFamily="18" charset="0"/>
                          <a:hlinkClick r:id="rId12"/>
                        </a:rPr>
                        <a:t>YouTube</a:t>
                      </a:r>
                      <a:endParaRPr lang="en-US" baseline="0" dirty="0" smtClean="0">
                        <a:latin typeface="Californian FB" pitchFamily="18" charset="0"/>
                      </a:endParaRPr>
                    </a:p>
                    <a:p>
                      <a:pPr marL="0" marR="0" indent="0" algn="l" defTabSz="914400" rtl="0" eaLnBrk="1" fontAlgn="auto" latinLnBrk="0" hangingPunct="1">
                        <a:lnSpc>
                          <a:spcPct val="100000"/>
                        </a:lnSpc>
                        <a:spcBef>
                          <a:spcPts val="0"/>
                        </a:spcBef>
                        <a:spcAft>
                          <a:spcPts val="0"/>
                        </a:spcAft>
                        <a:buClrTx/>
                        <a:buSzTx/>
                        <a:buFont typeface="Wingdings" pitchFamily="2" charset="2"/>
                        <a:buChar char="Ø"/>
                        <a:tabLst/>
                        <a:defRPr/>
                      </a:pPr>
                      <a:r>
                        <a:rPr lang="en-US" baseline="0" dirty="0" smtClean="0">
                          <a:latin typeface="Californian FB" pitchFamily="18" charset="0"/>
                          <a:hlinkClick r:id="rId13"/>
                        </a:rPr>
                        <a:t>Prentice-Hall Video</a:t>
                      </a:r>
                      <a:endParaRPr lang="en-US" baseline="0" dirty="0" smtClean="0">
                        <a:latin typeface="Californian FB" pitchFamily="18" charset="0"/>
                      </a:endParaRPr>
                    </a:p>
                    <a:p>
                      <a:endParaRPr lang="en-US" baseline="0" dirty="0" smtClean="0">
                        <a:latin typeface="Californian FB" pitchFamily="18" charset="0"/>
                      </a:endParaRPr>
                    </a:p>
                    <a:p>
                      <a:r>
                        <a:rPr lang="en-US" baseline="0" dirty="0" smtClean="0">
                          <a:latin typeface="Californian FB" pitchFamily="18" charset="0"/>
                        </a:rPr>
                        <a:t>Interactive/Instructional Website:</a:t>
                      </a:r>
                    </a:p>
                    <a:p>
                      <a:endParaRPr lang="en-US" baseline="0" dirty="0" smtClean="0">
                        <a:latin typeface="Californian FB" pitchFamily="18" charset="0"/>
                      </a:endParaRPr>
                    </a:p>
                    <a:p>
                      <a:pPr>
                        <a:buFont typeface="Wingdings" pitchFamily="2" charset="2"/>
                        <a:buChar char="Ø"/>
                      </a:pPr>
                      <a:r>
                        <a:rPr lang="en-US" baseline="0" dirty="0" err="1" smtClean="0">
                          <a:latin typeface="Californian FB" pitchFamily="18" charset="0"/>
                          <a:hlinkClick r:id="rId14"/>
                        </a:rPr>
                        <a:t>Wisc</a:t>
                      </a:r>
                      <a:r>
                        <a:rPr lang="en-US" baseline="0" dirty="0" smtClean="0">
                          <a:latin typeface="Californian FB" pitchFamily="18" charset="0"/>
                          <a:hlinkClick r:id="rId14"/>
                        </a:rPr>
                        <a:t>-Online</a:t>
                      </a:r>
                      <a:endParaRPr lang="en-US" baseline="0" dirty="0" smtClean="0">
                        <a:latin typeface="Agency FB" pitchFamily="34" charset="0"/>
                      </a:endParaRPr>
                    </a:p>
                    <a:p>
                      <a:pPr>
                        <a:buFont typeface="Wingdings" pitchFamily="2" charset="2"/>
                        <a:buChar char="Ø"/>
                      </a:pPr>
                      <a:r>
                        <a:rPr lang="en-US" baseline="0" dirty="0" err="1" smtClean="0">
                          <a:latin typeface="Californian FB" pitchFamily="18" charset="0"/>
                          <a:hlinkClick r:id="rId12"/>
                        </a:rPr>
                        <a:t>TenMarks</a:t>
                      </a:r>
                      <a:endParaRPr lang="en-US" baseline="0" dirty="0" smtClean="0">
                        <a:latin typeface="Californian FB" pitchFamily="18" charset="0"/>
                      </a:endParaRPr>
                    </a:p>
                    <a:p>
                      <a:pPr>
                        <a:buFont typeface="Wingdings" pitchFamily="2" charset="2"/>
                        <a:buChar char="Ø"/>
                      </a:pPr>
                      <a:r>
                        <a:rPr lang="en-US" baseline="0" dirty="0" err="1" smtClean="0">
                          <a:latin typeface="Californian FB" pitchFamily="18" charset="0"/>
                          <a:hlinkClick r:id="rId15"/>
                        </a:rPr>
                        <a:t>Managahigh</a:t>
                      </a:r>
                      <a:r>
                        <a:rPr lang="en-US" baseline="0" dirty="0" smtClean="0">
                          <a:latin typeface="Californian FB" pitchFamily="18" charset="0"/>
                        </a:rPr>
                        <a:t> </a:t>
                      </a:r>
                    </a:p>
                    <a:p>
                      <a:endParaRPr lang="en-US" baseline="0" dirty="0" smtClean="0">
                        <a:latin typeface="Californian FB" pitchFamily="18" charset="0"/>
                      </a:endParaRPr>
                    </a:p>
                    <a:p>
                      <a:r>
                        <a:rPr lang="en-US" baseline="0" dirty="0" smtClean="0">
                          <a:latin typeface="Californian FB" pitchFamily="18" charset="0"/>
                          <a:hlinkClick r:id="rId16"/>
                        </a:rPr>
                        <a:t>Blackboard  LMS</a:t>
                      </a:r>
                      <a:endParaRPr lang="en-US" dirty="0" smtClean="0">
                        <a:latin typeface="Californian FB" pitchFamily="18" charset="0"/>
                      </a:endParaRPr>
                    </a:p>
                  </a:txBody>
                  <a:tcPr/>
                </a:tc>
                <a:tc>
                  <a:txBody>
                    <a:bodyPr/>
                    <a:lstStyle/>
                    <a:p>
                      <a:r>
                        <a:rPr lang="en-US" dirty="0" smtClean="0">
                          <a:latin typeface="Californian FB" pitchFamily="18" charset="0"/>
                        </a:rPr>
                        <a:t>Video Note Taking Guide (paper)</a:t>
                      </a:r>
                    </a:p>
                    <a:p>
                      <a:endParaRPr lang="en-US" dirty="0" smtClean="0">
                        <a:latin typeface="Californian FB" pitchFamily="18" charset="0"/>
                      </a:endParaRPr>
                    </a:p>
                    <a:p>
                      <a:r>
                        <a:rPr lang="en-US" dirty="0" smtClean="0">
                          <a:latin typeface="Californian FB" pitchFamily="18" charset="0"/>
                        </a:rPr>
                        <a:t>Grade (</a:t>
                      </a:r>
                      <a:r>
                        <a:rPr lang="en-US" dirty="0" err="1" smtClean="0">
                          <a:latin typeface="Californian FB" pitchFamily="18" charset="0"/>
                        </a:rPr>
                        <a:t>TenMarks</a:t>
                      </a:r>
                      <a:r>
                        <a:rPr lang="en-US" dirty="0" smtClean="0">
                          <a:latin typeface="Californian FB" pitchFamily="18" charset="0"/>
                        </a:rPr>
                        <a:t>)</a:t>
                      </a:r>
                    </a:p>
                    <a:p>
                      <a:endParaRPr lang="en-US" dirty="0" smtClean="0">
                        <a:latin typeface="Californian FB" pitchFamily="18" charset="0"/>
                      </a:endParaRPr>
                    </a:p>
                    <a:p>
                      <a:r>
                        <a:rPr lang="en-US" dirty="0" smtClean="0">
                          <a:latin typeface="Californian FB" pitchFamily="18" charset="0"/>
                        </a:rPr>
                        <a:t>Game Score (</a:t>
                      </a:r>
                      <a:r>
                        <a:rPr lang="en-US" dirty="0" err="1" smtClean="0">
                          <a:latin typeface="Californian FB" pitchFamily="18" charset="0"/>
                        </a:rPr>
                        <a:t>Mangahigh</a:t>
                      </a:r>
                      <a:r>
                        <a:rPr lang="en-US" dirty="0" smtClean="0">
                          <a:latin typeface="Californian FB" pitchFamily="18" charset="0"/>
                        </a:rPr>
                        <a:t>)</a:t>
                      </a:r>
                    </a:p>
                    <a:p>
                      <a:endParaRPr lang="en-US" dirty="0" smtClean="0">
                        <a:latin typeface="Californian FB" pitchFamily="18" charset="0"/>
                      </a:endParaRPr>
                    </a:p>
                    <a:p>
                      <a:r>
                        <a:rPr lang="en-US" dirty="0" smtClean="0">
                          <a:latin typeface="Californian FB" pitchFamily="18" charset="0"/>
                        </a:rPr>
                        <a:t>Survey</a:t>
                      </a:r>
                      <a:r>
                        <a:rPr lang="en-US" baseline="0" dirty="0" smtClean="0">
                          <a:latin typeface="Californian FB" pitchFamily="18" charset="0"/>
                        </a:rPr>
                        <a:t> Completion (Google docs)</a:t>
                      </a:r>
                    </a:p>
                    <a:p>
                      <a:endParaRPr lang="en-US" baseline="0" dirty="0" smtClean="0">
                        <a:latin typeface="Californian FB" pitchFamily="18" charset="0"/>
                      </a:endParaRPr>
                    </a:p>
                    <a:p>
                      <a:endParaRPr lang="en-US" baseline="0" dirty="0" smtClean="0">
                        <a:latin typeface="Californian FB" pitchFamily="18" charset="0"/>
                      </a:endParaRPr>
                    </a:p>
                    <a:p>
                      <a:endParaRPr lang="en-US" dirty="0">
                        <a:latin typeface="Californian FB" pitchFamily="18" charset="0"/>
                      </a:endParaRPr>
                    </a:p>
                  </a:txBody>
                  <a:tcPr/>
                </a:tc>
              </a:tr>
            </a:tbl>
          </a:graphicData>
        </a:graphic>
      </p:graphicFrame>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heckerboard(across)">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905000" y="-22225"/>
            <a:ext cx="5486400" cy="1470025"/>
          </a:xfrm>
          <a:ln>
            <a:noFill/>
          </a:ln>
        </p:spPr>
        <p:txBody>
          <a:bodyPr/>
          <a:lstStyle/>
          <a:p>
            <a:r>
              <a:rPr lang="en-US" b="1" cap="small" dirty="0" smtClean="0">
                <a:latin typeface="Californian FB" pitchFamily="18" charset="0"/>
              </a:rPr>
              <a:t>Flipped Classrooms</a:t>
            </a:r>
            <a:endParaRPr lang="en-US" b="1" cap="small" dirty="0">
              <a:latin typeface="Californian FB" pitchFamily="18" charset="0"/>
            </a:endParaRPr>
          </a:p>
        </p:txBody>
      </p:sp>
      <p:sp>
        <p:nvSpPr>
          <p:cNvPr id="9" name="TextBox 8"/>
          <p:cNvSpPr txBox="1"/>
          <p:nvPr>
            <p:custDataLst>
              <p:tags r:id="rId3"/>
            </p:custDataLst>
          </p:nvPr>
        </p:nvSpPr>
        <p:spPr>
          <a:xfrm>
            <a:off x="2362200" y="914400"/>
            <a:ext cx="4572000" cy="369332"/>
          </a:xfrm>
          <a:prstGeom prst="rect">
            <a:avLst/>
          </a:prstGeom>
          <a:noFill/>
        </p:spPr>
        <p:txBody>
          <a:bodyPr wrap="square" rtlCol="0">
            <a:spAutoFit/>
          </a:bodyPr>
          <a:lstStyle/>
          <a:p>
            <a:r>
              <a:rPr lang="en-US" dirty="0" smtClean="0">
                <a:latin typeface="Californian FB" pitchFamily="18" charset="0"/>
              </a:rPr>
              <a:t>Component: Practice/Reflection and Feedback</a:t>
            </a:r>
            <a:endParaRPr lang="en-US" dirty="0">
              <a:latin typeface="Californian FB" pitchFamily="18" charset="0"/>
            </a:endParaRPr>
          </a:p>
        </p:txBody>
      </p:sp>
      <p:sp>
        <p:nvSpPr>
          <p:cNvPr id="5" name="TextBox 4"/>
          <p:cNvSpPr txBox="1"/>
          <p:nvPr>
            <p:custDataLst>
              <p:tags r:id="rId4"/>
            </p:custDataLst>
          </p:nvPr>
        </p:nvSpPr>
        <p:spPr>
          <a:xfrm>
            <a:off x="2971800" y="2962870"/>
            <a:ext cx="3352800" cy="923330"/>
          </a:xfrm>
          <a:prstGeom prst="rect">
            <a:avLst/>
          </a:prstGeom>
          <a:solidFill>
            <a:schemeClr val="bg1"/>
          </a:solidFill>
          <a:ln>
            <a:solidFill>
              <a:schemeClr val="tx1"/>
            </a:solidFill>
          </a:ln>
          <a:effectLst>
            <a:innerShdw blurRad="63500" dist="50800" dir="2700000">
              <a:prstClr val="black">
                <a:alpha val="50000"/>
              </a:prstClr>
            </a:innerShdw>
          </a:effectLst>
        </p:spPr>
        <p:txBody>
          <a:bodyPr wrap="square" rtlCol="0">
            <a:spAutoFit/>
          </a:bodyPr>
          <a:lstStyle/>
          <a:p>
            <a:pPr algn="ctr"/>
            <a:r>
              <a:rPr lang="en-US" dirty="0" smtClean="0">
                <a:latin typeface="Californian FB" pitchFamily="18" charset="0"/>
              </a:rPr>
              <a:t>Purpose:</a:t>
            </a:r>
          </a:p>
          <a:p>
            <a:pPr algn="ctr"/>
            <a:endParaRPr lang="en-US" dirty="0" smtClean="0">
              <a:latin typeface="Californian FB" pitchFamily="18" charset="0"/>
            </a:endParaRPr>
          </a:p>
          <a:p>
            <a:pPr algn="ctr"/>
            <a:r>
              <a:rPr lang="en-US" dirty="0" smtClean="0">
                <a:latin typeface="Californian FB" pitchFamily="18" charset="0"/>
              </a:rPr>
              <a:t>Accountability for Understanding</a:t>
            </a:r>
          </a:p>
        </p:txBody>
      </p:sp>
      <p:graphicFrame>
        <p:nvGraphicFramePr>
          <p:cNvPr id="8" name="Table 7"/>
          <p:cNvGraphicFramePr>
            <a:graphicFrameLocks noGrp="1"/>
          </p:cNvGraphicFramePr>
          <p:nvPr>
            <p:custDataLst>
              <p:tags r:id="rId5"/>
            </p:custDataLst>
          </p:nvPr>
        </p:nvGraphicFramePr>
        <p:xfrm>
          <a:off x="762000" y="1397000"/>
          <a:ext cx="7543800" cy="5120640"/>
        </p:xfrm>
        <a:graphic>
          <a:graphicData uri="http://schemas.openxmlformats.org/drawingml/2006/table">
            <a:tbl>
              <a:tblPr firstRow="1" bandRow="1">
                <a:tableStyleId>{073A0DAA-6AF3-43AB-8588-CEC1D06C72B9}</a:tableStyleId>
              </a:tblPr>
              <a:tblGrid>
                <a:gridCol w="3844437"/>
                <a:gridCol w="3699363"/>
              </a:tblGrid>
              <a:tr h="339241">
                <a:tc>
                  <a:txBody>
                    <a:bodyPr/>
                    <a:lstStyle/>
                    <a:p>
                      <a:pPr algn="ctr"/>
                      <a:r>
                        <a:rPr lang="en-US" dirty="0" smtClean="0">
                          <a:latin typeface="Californian FB" pitchFamily="18" charset="0"/>
                        </a:rPr>
                        <a:t>Mechanism</a:t>
                      </a:r>
                      <a:endParaRPr lang="en-US" dirty="0">
                        <a:latin typeface="Californian FB" pitchFamily="18" charset="0"/>
                      </a:endParaRPr>
                    </a:p>
                  </a:txBody>
                  <a:tcPr/>
                </a:tc>
                <a:tc>
                  <a:txBody>
                    <a:bodyPr/>
                    <a:lstStyle/>
                    <a:p>
                      <a:pPr algn="ctr"/>
                      <a:r>
                        <a:rPr lang="en-US" dirty="0" smtClean="0">
                          <a:latin typeface="Californian FB" pitchFamily="18" charset="0"/>
                        </a:rPr>
                        <a:t>Products</a:t>
                      </a:r>
                      <a:endParaRPr lang="en-US" dirty="0">
                        <a:latin typeface="Californian FB" pitchFamily="18" charset="0"/>
                      </a:endParaRPr>
                    </a:p>
                  </a:txBody>
                  <a:tcPr/>
                </a:tc>
              </a:tr>
              <a:tr h="4664559">
                <a:tc>
                  <a:txBody>
                    <a:bodyPr/>
                    <a:lstStyle/>
                    <a:p>
                      <a:r>
                        <a:rPr lang="en-US" dirty="0" smtClean="0">
                          <a:latin typeface="Californian FB" pitchFamily="18" charset="0"/>
                        </a:rPr>
                        <a:t>Quizzes:</a:t>
                      </a:r>
                    </a:p>
                    <a:p>
                      <a:endParaRPr lang="en-US" dirty="0" smtClean="0">
                        <a:latin typeface="Californian FB" pitchFamily="18" charset="0"/>
                      </a:endParaRPr>
                    </a:p>
                    <a:p>
                      <a:pPr>
                        <a:buFont typeface="Wingdings" pitchFamily="2" charset="2"/>
                        <a:buChar char="Ø"/>
                      </a:pPr>
                      <a:r>
                        <a:rPr lang="en-US" dirty="0" smtClean="0">
                          <a:latin typeface="Californian FB" pitchFamily="18" charset="0"/>
                          <a:hlinkClick r:id="rId7"/>
                        </a:rPr>
                        <a:t>Prentice-Hall</a:t>
                      </a:r>
                      <a:endParaRPr lang="en-US" dirty="0" smtClean="0">
                        <a:latin typeface="Californian FB" pitchFamily="18" charset="0"/>
                      </a:endParaRPr>
                    </a:p>
                    <a:p>
                      <a:pPr>
                        <a:buFont typeface="Wingdings" pitchFamily="2" charset="2"/>
                        <a:buChar char="Ø"/>
                      </a:pPr>
                      <a:r>
                        <a:rPr lang="en-US" dirty="0" smtClean="0">
                          <a:latin typeface="Californian FB" pitchFamily="18" charset="0"/>
                          <a:hlinkClick r:id="rId8"/>
                        </a:rPr>
                        <a:t>Blackboard Quiz</a:t>
                      </a:r>
                      <a:endParaRPr lang="en-US" dirty="0" smtClean="0">
                        <a:latin typeface="Californian FB" pitchFamily="18" charset="0"/>
                      </a:endParaRPr>
                    </a:p>
                    <a:p>
                      <a:pPr>
                        <a:buFont typeface="Wingdings" pitchFamily="2" charset="2"/>
                        <a:buChar char="Ø"/>
                      </a:pPr>
                      <a:r>
                        <a:rPr lang="en-US" dirty="0" smtClean="0">
                          <a:latin typeface="Californian FB" pitchFamily="18" charset="0"/>
                          <a:hlinkClick r:id="rId9"/>
                        </a:rPr>
                        <a:t>thatquiz.org</a:t>
                      </a:r>
                      <a:endParaRPr lang="en-US" dirty="0" smtClean="0">
                        <a:latin typeface="Californian FB" pitchFamily="18" charset="0"/>
                      </a:endParaRPr>
                    </a:p>
                    <a:p>
                      <a:endParaRPr lang="en-US" baseline="0" dirty="0" smtClean="0">
                        <a:latin typeface="Californian FB" pitchFamily="18" charset="0"/>
                      </a:endParaRPr>
                    </a:p>
                    <a:p>
                      <a:r>
                        <a:rPr lang="en-US" baseline="0" dirty="0" smtClean="0">
                          <a:latin typeface="Californian FB" pitchFamily="18" charset="0"/>
                        </a:rPr>
                        <a:t>Practice Problems:</a:t>
                      </a:r>
                    </a:p>
                    <a:p>
                      <a:endParaRPr lang="en-US" baseline="0" dirty="0" smtClean="0">
                        <a:latin typeface="Californian FB" pitchFamily="18" charset="0"/>
                      </a:endParaRPr>
                    </a:p>
                    <a:p>
                      <a:pPr>
                        <a:buFont typeface="Wingdings" pitchFamily="2" charset="2"/>
                        <a:buChar char="Ø"/>
                      </a:pPr>
                      <a:r>
                        <a:rPr lang="en-US" baseline="0" dirty="0" smtClean="0">
                          <a:latin typeface="Californian FB" pitchFamily="18" charset="0"/>
                        </a:rPr>
                        <a:t>Provided by Instructor</a:t>
                      </a:r>
                    </a:p>
                    <a:p>
                      <a:pPr>
                        <a:buFont typeface="Wingdings" pitchFamily="2" charset="2"/>
                        <a:buChar char="Ø"/>
                      </a:pPr>
                      <a:r>
                        <a:rPr lang="en-US" baseline="0" dirty="0" err="1" smtClean="0">
                          <a:latin typeface="Californian FB" pitchFamily="18" charset="0"/>
                        </a:rPr>
                        <a:t>TenMarks</a:t>
                      </a:r>
                      <a:endParaRPr lang="en-US" baseline="0" dirty="0" smtClean="0">
                        <a:latin typeface="Californian FB" pitchFamily="18" charset="0"/>
                      </a:endParaRPr>
                    </a:p>
                    <a:p>
                      <a:pPr>
                        <a:buFont typeface="Wingdings" pitchFamily="2" charset="2"/>
                        <a:buChar char="Ø"/>
                      </a:pPr>
                      <a:r>
                        <a:rPr lang="en-US" baseline="0" dirty="0" err="1" smtClean="0">
                          <a:latin typeface="Californian FB" pitchFamily="18" charset="0"/>
                        </a:rPr>
                        <a:t>Mangahigh</a:t>
                      </a:r>
                      <a:endParaRPr lang="en-US" baseline="0" dirty="0" smtClean="0">
                        <a:latin typeface="Californian FB" pitchFamily="18" charset="0"/>
                      </a:endParaRPr>
                    </a:p>
                    <a:p>
                      <a:endParaRPr lang="en-US" baseline="0" dirty="0" smtClean="0">
                        <a:latin typeface="Californian FB" pitchFamily="18" charset="0"/>
                      </a:endParaRPr>
                    </a:p>
                    <a:p>
                      <a:r>
                        <a:rPr lang="en-US" baseline="0" dirty="0" smtClean="0">
                          <a:latin typeface="Californian FB" pitchFamily="18" charset="0"/>
                          <a:hlinkClick r:id="rId10"/>
                        </a:rPr>
                        <a:t>Google Doc Form</a:t>
                      </a:r>
                      <a:r>
                        <a:rPr lang="en-US" baseline="0" dirty="0" smtClean="0">
                          <a:latin typeface="Californian FB" pitchFamily="18" charset="0"/>
                        </a:rPr>
                        <a:t>, and </a:t>
                      </a:r>
                      <a:r>
                        <a:rPr lang="en-US" baseline="0" dirty="0" smtClean="0">
                          <a:latin typeface="Californian FB" pitchFamily="18" charset="0"/>
                          <a:hlinkClick r:id="rId11"/>
                        </a:rPr>
                        <a:t>here</a:t>
                      </a:r>
                      <a:endParaRPr lang="en-US" baseline="0" dirty="0" smtClean="0">
                        <a:latin typeface="Californian FB" pitchFamily="18" charset="0"/>
                      </a:endParaRPr>
                    </a:p>
                    <a:p>
                      <a:endParaRPr lang="en-US" baseline="0" dirty="0" smtClean="0">
                        <a:latin typeface="Californian FB" pitchFamily="18" charset="0"/>
                      </a:endParaRPr>
                    </a:p>
                    <a:p>
                      <a:r>
                        <a:rPr lang="en-US" baseline="0" dirty="0" err="1" smtClean="0">
                          <a:latin typeface="Californian FB" pitchFamily="18" charset="0"/>
                          <a:hlinkClick r:id="rId12"/>
                        </a:rPr>
                        <a:t>Desmos</a:t>
                      </a:r>
                      <a:r>
                        <a:rPr lang="en-US" baseline="0" dirty="0" smtClean="0">
                          <a:latin typeface="Californian FB" pitchFamily="18" charset="0"/>
                          <a:hlinkClick r:id="rId12"/>
                        </a:rPr>
                        <a:t> Graph</a:t>
                      </a:r>
                      <a:endParaRPr lang="en-US" baseline="0" dirty="0" smtClean="0">
                        <a:latin typeface="Californian FB" pitchFamily="18" charset="0"/>
                      </a:endParaRPr>
                    </a:p>
                    <a:p>
                      <a:endParaRPr lang="en-US" baseline="0" dirty="0" smtClean="0">
                        <a:latin typeface="Californian FB" pitchFamily="18" charset="0"/>
                      </a:endParaRPr>
                    </a:p>
                    <a:p>
                      <a:r>
                        <a:rPr lang="en-US" dirty="0" smtClean="0">
                          <a:latin typeface="Californian FB" pitchFamily="18" charset="0"/>
                          <a:hlinkClick r:id="rId13"/>
                        </a:rPr>
                        <a:t>Other Tools</a:t>
                      </a:r>
                      <a:endParaRPr lang="en-US" dirty="0">
                        <a:latin typeface="Californian FB" pitchFamily="18" charset="0"/>
                      </a:endParaRPr>
                    </a:p>
                  </a:txBody>
                  <a:tcPr/>
                </a:tc>
                <a:tc>
                  <a:txBody>
                    <a:bodyPr/>
                    <a:lstStyle/>
                    <a:p>
                      <a:r>
                        <a:rPr lang="en-US" dirty="0" smtClean="0">
                          <a:latin typeface="Californian FB" pitchFamily="18" charset="0"/>
                        </a:rPr>
                        <a:t>Completed Worksheet/Instructor</a:t>
                      </a:r>
                      <a:r>
                        <a:rPr lang="en-US" baseline="0" dirty="0" smtClean="0">
                          <a:latin typeface="Californian FB" pitchFamily="18" charset="0"/>
                        </a:rPr>
                        <a:t> Problems</a:t>
                      </a:r>
                    </a:p>
                    <a:p>
                      <a:endParaRPr lang="en-US" baseline="0" dirty="0" smtClean="0">
                        <a:latin typeface="Californian FB" pitchFamily="18" charset="0"/>
                      </a:endParaRPr>
                    </a:p>
                    <a:p>
                      <a:r>
                        <a:rPr lang="en-US" baseline="0" dirty="0" err="1" smtClean="0">
                          <a:latin typeface="Californian FB" pitchFamily="18" charset="0"/>
                        </a:rPr>
                        <a:t>TenMarks</a:t>
                      </a:r>
                      <a:r>
                        <a:rPr lang="en-US" baseline="0" dirty="0" smtClean="0">
                          <a:latin typeface="Californian FB" pitchFamily="18" charset="0"/>
                        </a:rPr>
                        <a:t> Track Score</a:t>
                      </a:r>
                    </a:p>
                    <a:p>
                      <a:endParaRPr lang="en-US" baseline="0" dirty="0" smtClean="0">
                        <a:latin typeface="Californian FB" pitchFamily="18" charset="0"/>
                      </a:endParaRPr>
                    </a:p>
                    <a:p>
                      <a:r>
                        <a:rPr lang="en-US" baseline="0" dirty="0" err="1" smtClean="0">
                          <a:latin typeface="Californian FB" pitchFamily="18" charset="0"/>
                        </a:rPr>
                        <a:t>Mangahigh</a:t>
                      </a:r>
                      <a:r>
                        <a:rPr lang="en-US" baseline="0" dirty="0" smtClean="0">
                          <a:latin typeface="Californian FB" pitchFamily="18" charset="0"/>
                        </a:rPr>
                        <a:t> Score</a:t>
                      </a:r>
                    </a:p>
                    <a:p>
                      <a:endParaRPr lang="en-US" baseline="0" dirty="0" smtClean="0">
                        <a:latin typeface="Californian FB" pitchFamily="18" charset="0"/>
                      </a:endParaRPr>
                    </a:p>
                    <a:p>
                      <a:r>
                        <a:rPr lang="en-US" baseline="0" dirty="0" smtClean="0">
                          <a:latin typeface="Californian FB" pitchFamily="18" charset="0"/>
                        </a:rPr>
                        <a:t>thatquiz.org Score</a:t>
                      </a:r>
                    </a:p>
                    <a:p>
                      <a:endParaRPr lang="en-US" dirty="0">
                        <a:latin typeface="Californian FB" pitchFamily="18" charset="0"/>
                      </a:endParaRPr>
                    </a:p>
                  </a:txBody>
                  <a:tcPr/>
                </a:tc>
              </a:tr>
            </a:tbl>
          </a:graphicData>
        </a:graphic>
      </p:graphicFrame>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905000" y="-22225"/>
            <a:ext cx="5486400" cy="1470025"/>
          </a:xfrm>
          <a:ln>
            <a:noFill/>
          </a:ln>
        </p:spPr>
        <p:txBody>
          <a:bodyPr/>
          <a:lstStyle/>
          <a:p>
            <a:r>
              <a:rPr lang="en-US" b="1" cap="small" dirty="0" smtClean="0">
                <a:latin typeface="Californian FB" pitchFamily="18" charset="0"/>
              </a:rPr>
              <a:t>Flipped Classrooms</a:t>
            </a:r>
            <a:endParaRPr lang="en-US" b="1" cap="small" dirty="0">
              <a:latin typeface="Californian FB" pitchFamily="18" charset="0"/>
            </a:endParaRPr>
          </a:p>
        </p:txBody>
      </p:sp>
      <p:sp>
        <p:nvSpPr>
          <p:cNvPr id="9" name="TextBox 8"/>
          <p:cNvSpPr txBox="1"/>
          <p:nvPr>
            <p:custDataLst>
              <p:tags r:id="rId3"/>
            </p:custDataLst>
          </p:nvPr>
        </p:nvSpPr>
        <p:spPr>
          <a:xfrm>
            <a:off x="2743200" y="914400"/>
            <a:ext cx="3810000" cy="369332"/>
          </a:xfrm>
          <a:prstGeom prst="rect">
            <a:avLst/>
          </a:prstGeom>
          <a:noFill/>
        </p:spPr>
        <p:txBody>
          <a:bodyPr wrap="square" rtlCol="0">
            <a:spAutoFit/>
          </a:bodyPr>
          <a:lstStyle/>
          <a:p>
            <a:r>
              <a:rPr lang="en-US" dirty="0" smtClean="0">
                <a:latin typeface="Californian FB" pitchFamily="18" charset="0"/>
              </a:rPr>
              <a:t>Component: Outside of Class Support</a:t>
            </a:r>
            <a:endParaRPr lang="en-US" dirty="0">
              <a:latin typeface="Californian FB" pitchFamily="18" charset="0"/>
            </a:endParaRPr>
          </a:p>
        </p:txBody>
      </p:sp>
      <p:sp>
        <p:nvSpPr>
          <p:cNvPr id="5" name="TextBox 4"/>
          <p:cNvSpPr txBox="1"/>
          <p:nvPr>
            <p:custDataLst>
              <p:tags r:id="rId4"/>
            </p:custDataLst>
          </p:nvPr>
        </p:nvSpPr>
        <p:spPr>
          <a:xfrm>
            <a:off x="1676400" y="2438400"/>
            <a:ext cx="5943600" cy="1754326"/>
          </a:xfrm>
          <a:prstGeom prst="rect">
            <a:avLst/>
          </a:prstGeom>
          <a:solidFill>
            <a:schemeClr val="bg1"/>
          </a:solidFill>
          <a:ln>
            <a:solidFill>
              <a:schemeClr val="tx1"/>
            </a:solidFill>
          </a:ln>
          <a:effectLst>
            <a:innerShdw blurRad="63500" dist="50800" dir="2700000">
              <a:prstClr val="black">
                <a:alpha val="50000"/>
              </a:prstClr>
            </a:innerShdw>
          </a:effectLst>
        </p:spPr>
        <p:txBody>
          <a:bodyPr wrap="square" rtlCol="0">
            <a:spAutoFit/>
          </a:bodyPr>
          <a:lstStyle/>
          <a:p>
            <a:pPr algn="ctr"/>
            <a:r>
              <a:rPr lang="en-US" dirty="0" smtClean="0">
                <a:latin typeface="Californian FB" pitchFamily="18" charset="0"/>
              </a:rPr>
              <a:t>Purpose:</a:t>
            </a:r>
          </a:p>
          <a:p>
            <a:pPr algn="ctr"/>
            <a:endParaRPr lang="en-US" dirty="0" smtClean="0">
              <a:latin typeface="Californian FB" pitchFamily="18" charset="0"/>
            </a:endParaRPr>
          </a:p>
          <a:p>
            <a:pPr algn="ctr"/>
            <a:r>
              <a:rPr lang="en-US" dirty="0" smtClean="0">
                <a:latin typeface="Californian FB" pitchFamily="18" charset="0"/>
              </a:rPr>
              <a:t>High Support to Meet High Accountability</a:t>
            </a:r>
          </a:p>
          <a:p>
            <a:pPr algn="ctr"/>
            <a:endParaRPr lang="en-US" dirty="0" smtClean="0">
              <a:latin typeface="Californian FB" pitchFamily="18" charset="0"/>
            </a:endParaRPr>
          </a:p>
          <a:p>
            <a:pPr algn="ctr"/>
            <a:r>
              <a:rPr lang="en-US" dirty="0" smtClean="0">
                <a:latin typeface="Californian FB" pitchFamily="18" charset="0"/>
              </a:rPr>
              <a:t>Goal is to arrive to class at a specific level of Understanding, not a specific amount of “doing”</a:t>
            </a:r>
            <a:endParaRPr lang="en-US" dirty="0">
              <a:latin typeface="Californian FB" pitchFamily="18" charset="0"/>
            </a:endParaRPr>
          </a:p>
        </p:txBody>
      </p:sp>
      <p:graphicFrame>
        <p:nvGraphicFramePr>
          <p:cNvPr id="8" name="Table 7"/>
          <p:cNvGraphicFramePr>
            <a:graphicFrameLocks noGrp="1"/>
          </p:cNvGraphicFramePr>
          <p:nvPr>
            <p:custDataLst>
              <p:tags r:id="rId5"/>
            </p:custDataLst>
          </p:nvPr>
        </p:nvGraphicFramePr>
        <p:xfrm>
          <a:off x="762000" y="1397000"/>
          <a:ext cx="7543800" cy="5030319"/>
        </p:xfrm>
        <a:graphic>
          <a:graphicData uri="http://schemas.openxmlformats.org/drawingml/2006/table">
            <a:tbl>
              <a:tblPr firstRow="1" bandRow="1">
                <a:tableStyleId>{073A0DAA-6AF3-43AB-8588-CEC1D06C72B9}</a:tableStyleId>
              </a:tblPr>
              <a:tblGrid>
                <a:gridCol w="3844437"/>
                <a:gridCol w="3699363"/>
              </a:tblGrid>
              <a:tr h="339241">
                <a:tc>
                  <a:txBody>
                    <a:bodyPr/>
                    <a:lstStyle/>
                    <a:p>
                      <a:pPr algn="ctr"/>
                      <a:r>
                        <a:rPr lang="en-US" dirty="0" smtClean="0">
                          <a:latin typeface="Californian FB" pitchFamily="18" charset="0"/>
                        </a:rPr>
                        <a:t>Mechanism</a:t>
                      </a:r>
                      <a:endParaRPr lang="en-US" dirty="0">
                        <a:latin typeface="Californian FB" pitchFamily="18" charset="0"/>
                      </a:endParaRPr>
                    </a:p>
                  </a:txBody>
                  <a:tcPr/>
                </a:tc>
                <a:tc>
                  <a:txBody>
                    <a:bodyPr/>
                    <a:lstStyle/>
                    <a:p>
                      <a:pPr algn="ctr"/>
                      <a:r>
                        <a:rPr lang="en-US" dirty="0" smtClean="0">
                          <a:latin typeface="Californian FB" pitchFamily="18" charset="0"/>
                        </a:rPr>
                        <a:t>Products</a:t>
                      </a:r>
                      <a:endParaRPr lang="en-US" dirty="0">
                        <a:latin typeface="Californian FB" pitchFamily="18" charset="0"/>
                      </a:endParaRPr>
                    </a:p>
                  </a:txBody>
                  <a:tcPr/>
                </a:tc>
              </a:tr>
              <a:tr h="4664559">
                <a:tc>
                  <a:txBody>
                    <a:bodyPr/>
                    <a:lstStyle/>
                    <a:p>
                      <a:r>
                        <a:rPr lang="en-US" dirty="0" smtClean="0">
                          <a:latin typeface="Californian FB" pitchFamily="18" charset="0"/>
                        </a:rPr>
                        <a:t>Teacher E-mail</a:t>
                      </a:r>
                    </a:p>
                    <a:p>
                      <a:endParaRPr lang="en-US" baseline="0" dirty="0" smtClean="0">
                        <a:latin typeface="Californian FB" pitchFamily="18" charset="0"/>
                      </a:endParaRPr>
                    </a:p>
                    <a:p>
                      <a:r>
                        <a:rPr lang="en-US" baseline="0" dirty="0" err="1" smtClean="0">
                          <a:latin typeface="Californian FB" pitchFamily="18" charset="0"/>
                        </a:rPr>
                        <a:t>Edmodo</a:t>
                      </a:r>
                      <a:r>
                        <a:rPr lang="en-US" baseline="0" dirty="0" smtClean="0">
                          <a:latin typeface="Californian FB" pitchFamily="18" charset="0"/>
                        </a:rPr>
                        <a:t> Library</a:t>
                      </a:r>
                    </a:p>
                    <a:p>
                      <a:endParaRPr lang="en-US" baseline="0" dirty="0" smtClean="0">
                        <a:latin typeface="Californian FB" pitchFamily="18" charset="0"/>
                      </a:endParaRPr>
                    </a:p>
                    <a:p>
                      <a:r>
                        <a:rPr lang="en-US" baseline="0" dirty="0" smtClean="0">
                          <a:latin typeface="Californian FB" pitchFamily="18" charset="0"/>
                        </a:rPr>
                        <a:t>YouTube Channel</a:t>
                      </a:r>
                    </a:p>
                    <a:p>
                      <a:endParaRPr lang="en-US" baseline="0" dirty="0" smtClean="0">
                        <a:latin typeface="Californian FB" pitchFamily="18" charset="0"/>
                      </a:endParaRPr>
                    </a:p>
                    <a:p>
                      <a:r>
                        <a:rPr lang="en-US" baseline="0" dirty="0" smtClean="0">
                          <a:latin typeface="Californian FB" pitchFamily="18" charset="0"/>
                        </a:rPr>
                        <a:t>Internet Searches (students supporting </a:t>
                      </a:r>
                      <a:r>
                        <a:rPr lang="en-US" baseline="0" dirty="0" err="1" smtClean="0">
                          <a:latin typeface="Californian FB" pitchFamily="18" charset="0"/>
                        </a:rPr>
                        <a:t>Edmodo</a:t>
                      </a:r>
                      <a:r>
                        <a:rPr lang="en-US" baseline="0" dirty="0" smtClean="0">
                          <a:latin typeface="Californian FB" pitchFamily="18" charset="0"/>
                        </a:rPr>
                        <a:t> library)</a:t>
                      </a:r>
                    </a:p>
                    <a:p>
                      <a:endParaRPr lang="en-US" baseline="0" dirty="0" smtClean="0">
                        <a:latin typeface="Californian FB" pitchFamily="18" charset="0"/>
                      </a:endParaRPr>
                    </a:p>
                    <a:p>
                      <a:r>
                        <a:rPr lang="en-US" baseline="0" dirty="0" smtClean="0">
                          <a:latin typeface="Californian FB" pitchFamily="18" charset="0"/>
                        </a:rPr>
                        <a:t>On-line Whiteboards</a:t>
                      </a:r>
                    </a:p>
                    <a:p>
                      <a:endParaRPr lang="en-US" baseline="0" dirty="0" smtClean="0">
                        <a:latin typeface="Californian FB" pitchFamily="18" charset="0"/>
                      </a:endParaRPr>
                    </a:p>
                    <a:p>
                      <a:r>
                        <a:rPr lang="en-US" baseline="0" dirty="0" smtClean="0">
                          <a:latin typeface="Californian FB" pitchFamily="18" charset="0"/>
                        </a:rPr>
                        <a:t>Assistance from other students (</a:t>
                      </a:r>
                      <a:r>
                        <a:rPr lang="en-US" baseline="0" dirty="0" err="1" smtClean="0">
                          <a:latin typeface="Californian FB" pitchFamily="18" charset="0"/>
                        </a:rPr>
                        <a:t>skype</a:t>
                      </a:r>
                      <a:r>
                        <a:rPr lang="en-US" baseline="0" dirty="0" smtClean="0">
                          <a:latin typeface="Californian FB" pitchFamily="18" charset="0"/>
                        </a:rPr>
                        <a:t>, on-line whiteboards, e-mail, text, in person)</a:t>
                      </a:r>
                    </a:p>
                    <a:p>
                      <a:endParaRPr lang="en-US" baseline="0" dirty="0" smtClean="0">
                        <a:latin typeface="Californian FB" pitchFamily="18" charset="0"/>
                      </a:endParaRPr>
                    </a:p>
                    <a:p>
                      <a:r>
                        <a:rPr lang="en-US" baseline="0" dirty="0" smtClean="0">
                          <a:latin typeface="Californian FB" pitchFamily="18" charset="0"/>
                        </a:rPr>
                        <a:t>Prentice Hall Materials</a:t>
                      </a:r>
                      <a:endParaRPr lang="en-US" dirty="0">
                        <a:latin typeface="Californian FB" pitchFamily="18" charset="0"/>
                      </a:endParaRPr>
                    </a:p>
                  </a:txBody>
                  <a:tcPr/>
                </a:tc>
                <a:tc>
                  <a:txBody>
                    <a:bodyPr/>
                    <a:lstStyle/>
                    <a:p>
                      <a:r>
                        <a:rPr lang="en-US" dirty="0" smtClean="0">
                          <a:latin typeface="Californian FB" pitchFamily="18" charset="0"/>
                        </a:rPr>
                        <a:t>Resources for in class review/follow-up.</a:t>
                      </a:r>
                    </a:p>
                    <a:p>
                      <a:endParaRPr lang="en-US" baseline="0" dirty="0" smtClean="0">
                        <a:latin typeface="Californian FB" pitchFamily="18" charset="0"/>
                      </a:endParaRPr>
                    </a:p>
                    <a:p>
                      <a:r>
                        <a:rPr lang="en-US" baseline="0" dirty="0" smtClean="0">
                          <a:latin typeface="Californian FB" pitchFamily="18" charset="0"/>
                        </a:rPr>
                        <a:t>Study resources.</a:t>
                      </a:r>
                    </a:p>
                    <a:p>
                      <a:endParaRPr lang="en-US" baseline="0" dirty="0" smtClean="0">
                        <a:latin typeface="Californian FB" pitchFamily="18" charset="0"/>
                      </a:endParaRPr>
                    </a:p>
                    <a:p>
                      <a:r>
                        <a:rPr lang="en-US" baseline="0" dirty="0" smtClean="0">
                          <a:latin typeface="Californian FB" pitchFamily="18" charset="0"/>
                        </a:rPr>
                        <a:t>Students peer instruction in and out of class.</a:t>
                      </a:r>
                    </a:p>
                    <a:p>
                      <a:endParaRPr lang="en-US" baseline="0" dirty="0" smtClean="0">
                        <a:latin typeface="Californian FB" pitchFamily="18" charset="0"/>
                      </a:endParaRPr>
                    </a:p>
                    <a:p>
                      <a:r>
                        <a:rPr lang="en-US" baseline="0" dirty="0" smtClean="0">
                          <a:latin typeface="Californian FB" pitchFamily="18" charset="0"/>
                        </a:rPr>
                        <a:t>Empowerment.</a:t>
                      </a:r>
                    </a:p>
                    <a:p>
                      <a:endParaRPr lang="en-US" baseline="0" dirty="0" smtClean="0">
                        <a:latin typeface="Californian FB" pitchFamily="18" charset="0"/>
                      </a:endParaRPr>
                    </a:p>
                    <a:p>
                      <a:endParaRPr lang="en-US" dirty="0">
                        <a:latin typeface="Californian FB" pitchFamily="18" charset="0"/>
                      </a:endParaRPr>
                    </a:p>
                  </a:txBody>
                  <a:tcPr/>
                </a:tc>
              </a:tr>
            </a:tbl>
          </a:graphicData>
        </a:graphic>
      </p:graphicFrame>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905000" y="-22225"/>
            <a:ext cx="5486400" cy="1470025"/>
          </a:xfrm>
          <a:ln>
            <a:noFill/>
          </a:ln>
        </p:spPr>
        <p:txBody>
          <a:bodyPr/>
          <a:lstStyle/>
          <a:p>
            <a:r>
              <a:rPr lang="en-US" b="1" cap="small" dirty="0" smtClean="0">
                <a:latin typeface="Californian FB" pitchFamily="18" charset="0"/>
              </a:rPr>
              <a:t>Flipped Classrooms</a:t>
            </a:r>
            <a:endParaRPr lang="en-US" b="1" cap="small" dirty="0">
              <a:latin typeface="Californian FB" pitchFamily="18" charset="0"/>
            </a:endParaRPr>
          </a:p>
        </p:txBody>
      </p:sp>
      <p:sp>
        <p:nvSpPr>
          <p:cNvPr id="9" name="TextBox 8"/>
          <p:cNvSpPr txBox="1"/>
          <p:nvPr>
            <p:custDataLst>
              <p:tags r:id="rId3"/>
            </p:custDataLst>
          </p:nvPr>
        </p:nvSpPr>
        <p:spPr>
          <a:xfrm>
            <a:off x="2895600" y="914400"/>
            <a:ext cx="3429000" cy="369332"/>
          </a:xfrm>
          <a:prstGeom prst="rect">
            <a:avLst/>
          </a:prstGeom>
          <a:noFill/>
        </p:spPr>
        <p:txBody>
          <a:bodyPr wrap="square" rtlCol="0">
            <a:spAutoFit/>
          </a:bodyPr>
          <a:lstStyle/>
          <a:p>
            <a:r>
              <a:rPr lang="en-US" dirty="0" smtClean="0">
                <a:latin typeface="Californian FB" pitchFamily="18" charset="0"/>
              </a:rPr>
              <a:t>Component: Scheduled Class Time</a:t>
            </a:r>
            <a:endParaRPr lang="en-US" dirty="0">
              <a:latin typeface="Californian FB" pitchFamily="18" charset="0"/>
            </a:endParaRPr>
          </a:p>
        </p:txBody>
      </p:sp>
      <p:sp>
        <p:nvSpPr>
          <p:cNvPr id="5" name="TextBox 4"/>
          <p:cNvSpPr txBox="1"/>
          <p:nvPr>
            <p:custDataLst>
              <p:tags r:id="rId4"/>
            </p:custDataLst>
          </p:nvPr>
        </p:nvSpPr>
        <p:spPr>
          <a:xfrm>
            <a:off x="2057400" y="2819400"/>
            <a:ext cx="5029200" cy="1754326"/>
          </a:xfrm>
          <a:prstGeom prst="rect">
            <a:avLst/>
          </a:prstGeom>
          <a:solidFill>
            <a:schemeClr val="bg1"/>
          </a:solidFill>
          <a:ln>
            <a:solidFill>
              <a:schemeClr val="tx1"/>
            </a:solidFill>
          </a:ln>
          <a:effectLst>
            <a:innerShdw blurRad="63500" dist="50800" dir="2700000">
              <a:prstClr val="black">
                <a:alpha val="50000"/>
              </a:prstClr>
            </a:innerShdw>
          </a:effectLst>
        </p:spPr>
        <p:txBody>
          <a:bodyPr wrap="square" rtlCol="0">
            <a:spAutoFit/>
          </a:bodyPr>
          <a:lstStyle/>
          <a:p>
            <a:pPr algn="ctr"/>
            <a:r>
              <a:rPr lang="en-US" dirty="0" smtClean="0">
                <a:latin typeface="Californian FB" pitchFamily="18" charset="0"/>
              </a:rPr>
              <a:t>Purpose:</a:t>
            </a:r>
          </a:p>
          <a:p>
            <a:pPr algn="ctr"/>
            <a:endParaRPr lang="en-US" dirty="0" smtClean="0">
              <a:latin typeface="Californian FB" pitchFamily="18" charset="0"/>
            </a:endParaRPr>
          </a:p>
          <a:p>
            <a:pPr algn="ctr"/>
            <a:r>
              <a:rPr lang="en-US" dirty="0" smtClean="0">
                <a:latin typeface="Californian FB" pitchFamily="18" charset="0"/>
              </a:rPr>
              <a:t>Confirm Understanding</a:t>
            </a:r>
          </a:p>
          <a:p>
            <a:pPr algn="ctr"/>
            <a:r>
              <a:rPr lang="en-US" dirty="0" smtClean="0">
                <a:latin typeface="Californian FB" pitchFamily="18" charset="0"/>
              </a:rPr>
              <a:t>Apply, Analyze, Evaluate, Create</a:t>
            </a:r>
          </a:p>
          <a:p>
            <a:pPr algn="ctr"/>
            <a:r>
              <a:rPr lang="en-US" dirty="0" smtClean="0">
                <a:latin typeface="Californian FB" pitchFamily="18" charset="0"/>
              </a:rPr>
              <a:t>Develop Learning Goals/Direction/Plan</a:t>
            </a:r>
          </a:p>
          <a:p>
            <a:pPr algn="ctr"/>
            <a:endParaRPr lang="en-US" dirty="0"/>
          </a:p>
        </p:txBody>
      </p:sp>
      <p:graphicFrame>
        <p:nvGraphicFramePr>
          <p:cNvPr id="8" name="Table 7"/>
          <p:cNvGraphicFramePr>
            <a:graphicFrameLocks noGrp="1"/>
          </p:cNvGraphicFramePr>
          <p:nvPr>
            <p:custDataLst>
              <p:tags r:id="rId5"/>
            </p:custDataLst>
          </p:nvPr>
        </p:nvGraphicFramePr>
        <p:xfrm>
          <a:off x="762000" y="1397000"/>
          <a:ext cx="7543800" cy="5120640"/>
        </p:xfrm>
        <a:graphic>
          <a:graphicData uri="http://schemas.openxmlformats.org/drawingml/2006/table">
            <a:tbl>
              <a:tblPr firstRow="1" bandRow="1">
                <a:tableStyleId>{073A0DAA-6AF3-43AB-8588-CEC1D06C72B9}</a:tableStyleId>
              </a:tblPr>
              <a:tblGrid>
                <a:gridCol w="3844437"/>
                <a:gridCol w="3699363"/>
              </a:tblGrid>
              <a:tr h="339241">
                <a:tc>
                  <a:txBody>
                    <a:bodyPr/>
                    <a:lstStyle/>
                    <a:p>
                      <a:pPr algn="ctr"/>
                      <a:r>
                        <a:rPr lang="en-US" dirty="0" smtClean="0">
                          <a:latin typeface="Californian FB" pitchFamily="18" charset="0"/>
                        </a:rPr>
                        <a:t>Mechanism</a:t>
                      </a:r>
                      <a:endParaRPr lang="en-US" dirty="0">
                        <a:latin typeface="Californian FB" pitchFamily="18" charset="0"/>
                      </a:endParaRPr>
                    </a:p>
                  </a:txBody>
                  <a:tcPr/>
                </a:tc>
                <a:tc>
                  <a:txBody>
                    <a:bodyPr/>
                    <a:lstStyle/>
                    <a:p>
                      <a:pPr algn="ctr"/>
                      <a:r>
                        <a:rPr lang="en-US" dirty="0" smtClean="0">
                          <a:latin typeface="Californian FB" pitchFamily="18" charset="0"/>
                        </a:rPr>
                        <a:t>Products</a:t>
                      </a:r>
                      <a:endParaRPr lang="en-US" dirty="0">
                        <a:latin typeface="Californian FB" pitchFamily="18" charset="0"/>
                      </a:endParaRPr>
                    </a:p>
                  </a:txBody>
                  <a:tcPr/>
                </a:tc>
              </a:tr>
              <a:tr h="4664559">
                <a:tc>
                  <a:txBody>
                    <a:bodyPr/>
                    <a:lstStyle/>
                    <a:p>
                      <a:r>
                        <a:rPr lang="en-US" baseline="0" dirty="0" smtClean="0">
                          <a:latin typeface="Californian FB" pitchFamily="18" charset="0"/>
                        </a:rPr>
                        <a:t>Check-In Problems</a:t>
                      </a:r>
                    </a:p>
                    <a:p>
                      <a:endParaRPr lang="en-US" baseline="0" dirty="0" smtClean="0">
                        <a:latin typeface="Californian FB" pitchFamily="18" charset="0"/>
                      </a:endParaRPr>
                    </a:p>
                    <a:p>
                      <a:r>
                        <a:rPr lang="en-US" baseline="0" dirty="0" smtClean="0">
                          <a:latin typeface="Californian FB" pitchFamily="18" charset="0"/>
                        </a:rPr>
                        <a:t>Video Quiz (content)</a:t>
                      </a:r>
                    </a:p>
                    <a:p>
                      <a:endParaRPr lang="en-US" baseline="0" dirty="0" smtClean="0">
                        <a:latin typeface="Californian FB" pitchFamily="18" charset="0"/>
                      </a:endParaRPr>
                    </a:p>
                    <a:p>
                      <a:r>
                        <a:rPr lang="en-US" baseline="0" dirty="0" smtClean="0">
                          <a:latin typeface="Californian FB" pitchFamily="18" charset="0"/>
                        </a:rPr>
                        <a:t>Google Survey</a:t>
                      </a:r>
                    </a:p>
                    <a:p>
                      <a:endParaRPr lang="en-US" baseline="0" dirty="0" smtClean="0">
                        <a:latin typeface="Californian FB" pitchFamily="18" charset="0"/>
                      </a:endParaRPr>
                    </a:p>
                    <a:p>
                      <a:r>
                        <a:rPr lang="en-US" baseline="0" dirty="0" err="1" smtClean="0">
                          <a:latin typeface="Californian FB" pitchFamily="18" charset="0"/>
                        </a:rPr>
                        <a:t>TenMarks</a:t>
                      </a:r>
                      <a:r>
                        <a:rPr lang="en-US" baseline="0" dirty="0" smtClean="0">
                          <a:latin typeface="Californian FB" pitchFamily="18" charset="0"/>
                        </a:rPr>
                        <a:t> Quiz</a:t>
                      </a:r>
                    </a:p>
                    <a:p>
                      <a:endParaRPr lang="en-US" baseline="0" dirty="0" smtClean="0">
                        <a:latin typeface="Californian FB" pitchFamily="18" charset="0"/>
                      </a:endParaRPr>
                    </a:p>
                    <a:p>
                      <a:r>
                        <a:rPr lang="en-US" baseline="0" dirty="0" smtClean="0">
                          <a:latin typeface="Californian FB" pitchFamily="18" charset="0"/>
                        </a:rPr>
                        <a:t>Class Activity</a:t>
                      </a:r>
                    </a:p>
                    <a:p>
                      <a:endParaRPr lang="en-US" baseline="0" dirty="0" smtClean="0">
                        <a:latin typeface="Californian FB" pitchFamily="18" charset="0"/>
                      </a:endParaRPr>
                    </a:p>
                    <a:p>
                      <a:r>
                        <a:rPr lang="en-US" baseline="0" dirty="0" smtClean="0">
                          <a:latin typeface="Californian FB" pitchFamily="18" charset="0"/>
                        </a:rPr>
                        <a:t>Class Discussion</a:t>
                      </a:r>
                    </a:p>
                    <a:p>
                      <a:endParaRPr lang="en-US" baseline="0" dirty="0" smtClean="0">
                        <a:latin typeface="Californian FB" pitchFamily="18" charset="0"/>
                      </a:endParaRPr>
                    </a:p>
                    <a:p>
                      <a:r>
                        <a:rPr lang="en-US" baseline="0" dirty="0" smtClean="0">
                          <a:latin typeface="Californian FB" pitchFamily="18" charset="0"/>
                        </a:rPr>
                        <a:t>Class Project</a:t>
                      </a:r>
                    </a:p>
                    <a:p>
                      <a:endParaRPr lang="en-US" baseline="0" dirty="0" smtClean="0">
                        <a:latin typeface="Californian FB" pitchFamily="18" charset="0"/>
                      </a:endParaRPr>
                    </a:p>
                    <a:p>
                      <a:r>
                        <a:rPr lang="en-US" baseline="0" dirty="0" smtClean="0">
                          <a:latin typeface="Californian FB" pitchFamily="18" charset="0"/>
                        </a:rPr>
                        <a:t>Worksheets</a:t>
                      </a:r>
                    </a:p>
                    <a:p>
                      <a:endParaRPr lang="en-US" baseline="0" dirty="0" smtClean="0">
                        <a:latin typeface="Californian FB" pitchFamily="18" charset="0"/>
                      </a:endParaRPr>
                    </a:p>
                    <a:p>
                      <a:r>
                        <a:rPr lang="en-US" baseline="0" dirty="0" smtClean="0">
                          <a:latin typeface="Californian FB" pitchFamily="18" charset="0"/>
                        </a:rPr>
                        <a:t>Summative Assessment</a:t>
                      </a:r>
                      <a:endParaRPr lang="en-US" dirty="0">
                        <a:latin typeface="Californian FB" pitchFamily="18" charset="0"/>
                      </a:endParaRPr>
                    </a:p>
                  </a:txBody>
                  <a:tcPr/>
                </a:tc>
                <a:tc>
                  <a:txBody>
                    <a:bodyPr/>
                    <a:lstStyle/>
                    <a:p>
                      <a:r>
                        <a:rPr lang="en-US" dirty="0" smtClean="0">
                          <a:latin typeface="Californian FB" pitchFamily="18" charset="0"/>
                        </a:rPr>
                        <a:t>Completed Paper/Pencil Problems</a:t>
                      </a:r>
                    </a:p>
                    <a:p>
                      <a:endParaRPr lang="en-US" baseline="0" dirty="0" smtClean="0">
                        <a:latin typeface="Californian FB" pitchFamily="18" charset="0"/>
                      </a:endParaRPr>
                    </a:p>
                    <a:p>
                      <a:r>
                        <a:rPr lang="en-US" baseline="0" dirty="0" smtClean="0">
                          <a:latin typeface="Californian FB" pitchFamily="18" charset="0"/>
                        </a:rPr>
                        <a:t>Quiz for Grading</a:t>
                      </a:r>
                    </a:p>
                    <a:p>
                      <a:endParaRPr lang="en-US" dirty="0" smtClean="0">
                        <a:latin typeface="Californian FB" pitchFamily="18" charset="0"/>
                      </a:endParaRPr>
                    </a:p>
                    <a:p>
                      <a:r>
                        <a:rPr lang="en-US" dirty="0" smtClean="0">
                          <a:latin typeface="Californian FB" pitchFamily="18" charset="0"/>
                        </a:rPr>
                        <a:t>Standards Portfolio</a:t>
                      </a:r>
                      <a:r>
                        <a:rPr lang="en-US" baseline="0" dirty="0" smtClean="0">
                          <a:latin typeface="Californian FB" pitchFamily="18" charset="0"/>
                        </a:rPr>
                        <a:t> Product</a:t>
                      </a:r>
                    </a:p>
                    <a:p>
                      <a:endParaRPr lang="en-US" baseline="0" dirty="0" smtClean="0">
                        <a:latin typeface="Californian FB" pitchFamily="18" charset="0"/>
                      </a:endParaRPr>
                    </a:p>
                    <a:p>
                      <a:r>
                        <a:rPr lang="en-US" baseline="0" smtClean="0">
                          <a:latin typeface="Californian FB" pitchFamily="18" charset="0"/>
                        </a:rPr>
                        <a:t>Proctored  </a:t>
                      </a:r>
                      <a:r>
                        <a:rPr lang="en-US" baseline="0" dirty="0" smtClean="0">
                          <a:latin typeface="Californian FB" pitchFamily="18" charset="0"/>
                        </a:rPr>
                        <a:t>Assessment</a:t>
                      </a:r>
                      <a:endParaRPr lang="en-US" dirty="0">
                        <a:latin typeface="Californian FB" pitchFamily="18" charset="0"/>
                      </a:endParaRPr>
                    </a:p>
                  </a:txBody>
                  <a:tcPr/>
                </a:tc>
              </a:tr>
            </a:tbl>
          </a:graphicData>
        </a:graphic>
      </p:graphicFrame>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905000" y="-22225"/>
            <a:ext cx="5486400" cy="1470025"/>
          </a:xfrm>
          <a:ln>
            <a:noFill/>
          </a:ln>
        </p:spPr>
        <p:txBody>
          <a:bodyPr/>
          <a:lstStyle/>
          <a:p>
            <a:r>
              <a:rPr lang="en-US" b="1" cap="small" dirty="0" smtClean="0">
                <a:latin typeface="Californian FB" pitchFamily="18" charset="0"/>
              </a:rPr>
              <a:t>Flipped Classrooms</a:t>
            </a:r>
            <a:endParaRPr lang="en-US" b="1" cap="small" dirty="0">
              <a:latin typeface="Californian FB" pitchFamily="18" charset="0"/>
            </a:endParaRPr>
          </a:p>
        </p:txBody>
      </p:sp>
      <p:sp>
        <p:nvSpPr>
          <p:cNvPr id="6" name="Rectangle 5"/>
          <p:cNvSpPr/>
          <p:nvPr>
            <p:custDataLst>
              <p:tags r:id="rId3"/>
            </p:custDataLst>
          </p:nvPr>
        </p:nvSpPr>
        <p:spPr>
          <a:xfrm>
            <a:off x="304800" y="1143000"/>
            <a:ext cx="8534400" cy="4801314"/>
          </a:xfrm>
          <a:prstGeom prst="rect">
            <a:avLst/>
          </a:prstGeom>
        </p:spPr>
        <p:txBody>
          <a:bodyPr wrap="square">
            <a:spAutoFit/>
          </a:bodyPr>
          <a:lstStyle/>
          <a:p>
            <a:r>
              <a:rPr lang="en-US" b="1" dirty="0" smtClean="0">
                <a:latin typeface="Californian FB" pitchFamily="18" charset="0"/>
              </a:rPr>
              <a:t>Reflection</a:t>
            </a:r>
          </a:p>
          <a:p>
            <a:endParaRPr lang="en-US" b="1" dirty="0" smtClean="0">
              <a:latin typeface="Californian FB" pitchFamily="18" charset="0"/>
            </a:endParaRPr>
          </a:p>
          <a:p>
            <a:r>
              <a:rPr lang="en-US" dirty="0" smtClean="0">
                <a:latin typeface="Californian FB" pitchFamily="18" charset="0"/>
              </a:rPr>
              <a:t>If, like me [Ramsey </a:t>
            </a:r>
            <a:r>
              <a:rPr lang="en-US" dirty="0" err="1" smtClean="0">
                <a:latin typeface="Californian FB" pitchFamily="18" charset="0"/>
              </a:rPr>
              <a:t>Musallam</a:t>
            </a:r>
            <a:r>
              <a:rPr lang="en-US" dirty="0" smtClean="0">
                <a:latin typeface="Californian FB" pitchFamily="18" charset="0"/>
              </a:rPr>
              <a:t> ], you are interested in using aspects of the flipped classroom to address an issue in your practice, I encourage you to reflect on the following steps first: </a:t>
            </a:r>
          </a:p>
          <a:p>
            <a:endParaRPr lang="en-US" dirty="0" smtClean="0">
              <a:latin typeface="Californian FB" pitchFamily="18" charset="0"/>
            </a:endParaRPr>
          </a:p>
          <a:p>
            <a:r>
              <a:rPr lang="en-US" b="1" dirty="0" smtClean="0">
                <a:latin typeface="Californian FB" pitchFamily="18" charset="0"/>
              </a:rPr>
              <a:t>Step 1:</a:t>
            </a:r>
            <a:r>
              <a:rPr lang="en-US" dirty="0" smtClean="0">
                <a:latin typeface="Californian FB" pitchFamily="18" charset="0"/>
              </a:rPr>
              <a:t> 	Identify your current or desired teaching style. </a:t>
            </a:r>
          </a:p>
          <a:p>
            <a:endParaRPr lang="en-US" dirty="0" smtClean="0">
              <a:latin typeface="Californian FB" pitchFamily="18" charset="0"/>
            </a:endParaRPr>
          </a:p>
          <a:p>
            <a:r>
              <a:rPr lang="en-US" b="1" dirty="0" smtClean="0">
                <a:latin typeface="Californian FB" pitchFamily="18" charset="0"/>
              </a:rPr>
              <a:t>Step 2:</a:t>
            </a:r>
            <a:r>
              <a:rPr lang="en-US" dirty="0" smtClean="0">
                <a:latin typeface="Californian FB" pitchFamily="18" charset="0"/>
              </a:rPr>
              <a:t> 	Ask yourself this question: Given my style, do I currently use class time to teach 	any low level, procedural, algorithmic concepts? </a:t>
            </a:r>
          </a:p>
          <a:p>
            <a:endParaRPr lang="en-US" dirty="0" smtClean="0">
              <a:latin typeface="Californian FB" pitchFamily="18" charset="0"/>
            </a:endParaRPr>
          </a:p>
          <a:p>
            <a:r>
              <a:rPr lang="en-US" b="1" dirty="0" smtClean="0">
                <a:latin typeface="Californian FB" pitchFamily="18" charset="0"/>
              </a:rPr>
              <a:t>Step 3:</a:t>
            </a:r>
            <a:r>
              <a:rPr lang="en-US" dirty="0" smtClean="0">
                <a:latin typeface="Californian FB" pitchFamily="18" charset="0"/>
              </a:rPr>
              <a:t> 	If yes, begin by creating opportunities for students to obtain this information 	outside of the classroom. (</a:t>
            </a:r>
            <a:r>
              <a:rPr lang="en-US" dirty="0" smtClean="0">
                <a:latin typeface="Californian FB" pitchFamily="18" charset="0"/>
                <a:hlinkClick r:id="rId6"/>
              </a:rPr>
              <a:t>more)</a:t>
            </a:r>
            <a:r>
              <a:rPr lang="en-US" dirty="0" smtClean="0">
                <a:latin typeface="Californian FB" pitchFamily="18" charset="0"/>
              </a:rPr>
              <a:t> </a:t>
            </a:r>
          </a:p>
          <a:p>
            <a:endParaRPr lang="en-US" dirty="0" smtClean="0">
              <a:latin typeface="Californian FB" pitchFamily="18" charset="0"/>
            </a:endParaRPr>
          </a:p>
          <a:p>
            <a:r>
              <a:rPr lang="en-US" b="1" dirty="0" smtClean="0">
                <a:latin typeface="Californian FB" pitchFamily="18" charset="0"/>
              </a:rPr>
              <a:t>Step 4:</a:t>
            </a:r>
            <a:r>
              <a:rPr lang="en-US" dirty="0" smtClean="0">
                <a:latin typeface="Californian FB" pitchFamily="18" charset="0"/>
              </a:rPr>
              <a:t> 	Include a system that encourages reflection and synthesis of homework-based 	instruction (Click </a:t>
            </a:r>
            <a:r>
              <a:rPr lang="en-US" dirty="0" smtClean="0">
                <a:latin typeface="Californian FB" pitchFamily="18" charset="0"/>
                <a:hlinkClick r:id="rId7"/>
              </a:rPr>
              <a:t>here</a:t>
            </a:r>
            <a:r>
              <a:rPr lang="en-US" dirty="0" smtClean="0">
                <a:latin typeface="Californian FB" pitchFamily="18" charset="0"/>
              </a:rPr>
              <a:t> and </a:t>
            </a:r>
            <a:r>
              <a:rPr lang="en-US" dirty="0" smtClean="0">
                <a:latin typeface="Californian FB" pitchFamily="18" charset="0"/>
                <a:hlinkClick r:id="rId8"/>
              </a:rPr>
              <a:t>here</a:t>
            </a:r>
            <a:r>
              <a:rPr lang="en-US" dirty="0" smtClean="0">
                <a:latin typeface="Californian FB" pitchFamily="18" charset="0"/>
              </a:rPr>
              <a:t> for ways to make instructional videos more 	interactive and reflective). </a:t>
            </a:r>
            <a:endParaRPr lang="en-US" dirty="0">
              <a:latin typeface="Californian FB" pitchFamily="18" charset="0"/>
            </a:endParaRPr>
          </a:p>
        </p:txBody>
      </p:sp>
      <p:sp>
        <p:nvSpPr>
          <p:cNvPr id="7" name="Rectangle 6"/>
          <p:cNvSpPr/>
          <p:nvPr>
            <p:custDataLst>
              <p:tags r:id="rId4"/>
            </p:custDataLst>
          </p:nvPr>
        </p:nvSpPr>
        <p:spPr>
          <a:xfrm>
            <a:off x="3886200" y="5971401"/>
            <a:ext cx="4648200" cy="276999"/>
          </a:xfrm>
          <a:prstGeom prst="rect">
            <a:avLst/>
          </a:prstGeom>
        </p:spPr>
        <p:txBody>
          <a:bodyPr wrap="square">
            <a:spAutoFit/>
          </a:bodyPr>
          <a:lstStyle/>
          <a:p>
            <a:r>
              <a:rPr lang="en-US" sz="1200" b="1" dirty="0" smtClean="0">
                <a:latin typeface="Californian FB" pitchFamily="18" charset="0"/>
                <a:hlinkClick r:id="rId9"/>
              </a:rPr>
              <a:t>http://www.edutopia.org/blog/flipped-classroom-ramsey-musallam</a:t>
            </a:r>
            <a:endParaRPr lang="en-US" sz="1200" b="1" dirty="0">
              <a:latin typeface="Californian FB" pitchFamily="18" charset="0"/>
            </a:endParaRPr>
          </a:p>
        </p:txBody>
      </p: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905000" y="-22225"/>
            <a:ext cx="5486400" cy="1470025"/>
          </a:xfrm>
          <a:ln>
            <a:noFill/>
          </a:ln>
        </p:spPr>
        <p:txBody>
          <a:bodyPr/>
          <a:lstStyle/>
          <a:p>
            <a:r>
              <a:rPr lang="en-US" b="1" cap="small" dirty="0" smtClean="0">
                <a:latin typeface="Californian FB" pitchFamily="18" charset="0"/>
              </a:rPr>
              <a:t>Flipped Classrooms</a:t>
            </a:r>
            <a:endParaRPr lang="en-US" b="1" cap="small" dirty="0">
              <a:latin typeface="Californian FB" pitchFamily="18" charset="0"/>
            </a:endParaRPr>
          </a:p>
        </p:txBody>
      </p:sp>
      <p:sp>
        <p:nvSpPr>
          <p:cNvPr id="5" name="TextBox 4"/>
          <p:cNvSpPr txBox="1"/>
          <p:nvPr>
            <p:custDataLst>
              <p:tags r:id="rId3"/>
            </p:custDataLst>
          </p:nvPr>
        </p:nvSpPr>
        <p:spPr>
          <a:xfrm>
            <a:off x="3962400" y="990600"/>
            <a:ext cx="1219200" cy="369332"/>
          </a:xfrm>
          <a:prstGeom prst="rect">
            <a:avLst/>
          </a:prstGeom>
          <a:noFill/>
        </p:spPr>
        <p:txBody>
          <a:bodyPr wrap="square" rtlCol="0">
            <a:spAutoFit/>
          </a:bodyPr>
          <a:lstStyle/>
          <a:p>
            <a:r>
              <a:rPr lang="en-US" dirty="0" smtClean="0">
                <a:latin typeface="Californian FB" pitchFamily="18" charset="0"/>
              </a:rPr>
              <a:t>Resources</a:t>
            </a:r>
            <a:endParaRPr lang="en-US" dirty="0">
              <a:latin typeface="Californian FB" pitchFamily="18" charset="0"/>
            </a:endParaRPr>
          </a:p>
        </p:txBody>
      </p:sp>
      <p:sp>
        <p:nvSpPr>
          <p:cNvPr id="8" name="TextBox 7"/>
          <p:cNvSpPr txBox="1"/>
          <p:nvPr>
            <p:custDataLst>
              <p:tags r:id="rId4"/>
            </p:custDataLst>
          </p:nvPr>
        </p:nvSpPr>
        <p:spPr>
          <a:xfrm>
            <a:off x="1600200" y="2057400"/>
            <a:ext cx="6172200" cy="3262432"/>
          </a:xfrm>
          <a:prstGeom prst="rect">
            <a:avLst/>
          </a:prstGeom>
          <a:noFill/>
        </p:spPr>
        <p:txBody>
          <a:bodyPr wrap="square" rtlCol="0">
            <a:spAutoFit/>
          </a:bodyPr>
          <a:lstStyle/>
          <a:p>
            <a:r>
              <a:rPr lang="en-US" dirty="0" smtClean="0">
                <a:latin typeface="Californian FB" pitchFamily="18" charset="0"/>
              </a:rPr>
              <a:t>Twitter:    #</a:t>
            </a:r>
            <a:r>
              <a:rPr lang="en-US" dirty="0" err="1" smtClean="0">
                <a:latin typeface="Californian FB" pitchFamily="18" charset="0"/>
              </a:rPr>
              <a:t>flipclass</a:t>
            </a:r>
            <a:r>
              <a:rPr lang="en-US" dirty="0" smtClean="0">
                <a:latin typeface="Californian FB" pitchFamily="18" charset="0"/>
              </a:rPr>
              <a:t>   #</a:t>
            </a:r>
            <a:r>
              <a:rPr lang="en-US" dirty="0" err="1" smtClean="0">
                <a:latin typeface="Californian FB" pitchFamily="18" charset="0"/>
              </a:rPr>
              <a:t>blendedlearning</a:t>
            </a:r>
            <a:r>
              <a:rPr lang="en-US" dirty="0" smtClean="0">
                <a:latin typeface="Californian FB" pitchFamily="18" charset="0"/>
              </a:rPr>
              <a:t>    #</a:t>
            </a:r>
            <a:r>
              <a:rPr lang="en-US" dirty="0" err="1" smtClean="0">
                <a:latin typeface="Californian FB" pitchFamily="18" charset="0"/>
              </a:rPr>
              <a:t>edtech</a:t>
            </a:r>
            <a:r>
              <a:rPr lang="en-US" dirty="0" smtClean="0">
                <a:latin typeface="Californian FB" pitchFamily="18" charset="0"/>
              </a:rPr>
              <a:t>    #</a:t>
            </a:r>
            <a:r>
              <a:rPr lang="en-US" dirty="0" err="1" smtClean="0">
                <a:latin typeface="Californian FB" pitchFamily="18" charset="0"/>
              </a:rPr>
              <a:t>elearning</a:t>
            </a:r>
            <a:r>
              <a:rPr lang="en-US" dirty="0" smtClean="0">
                <a:latin typeface="Californian FB" pitchFamily="18" charset="0"/>
              </a:rPr>
              <a:t>   </a:t>
            </a:r>
          </a:p>
          <a:p>
            <a:endParaRPr lang="en-US" dirty="0" smtClean="0">
              <a:latin typeface="Californian FB" pitchFamily="18" charset="0"/>
            </a:endParaRPr>
          </a:p>
          <a:p>
            <a:r>
              <a:rPr lang="en-US" dirty="0" smtClean="0">
                <a:latin typeface="Californian FB" pitchFamily="18" charset="0"/>
              </a:rPr>
              <a:t>Social Network:  </a:t>
            </a:r>
            <a:r>
              <a:rPr lang="en-US" dirty="0" smtClean="0">
                <a:latin typeface="Californian FB" pitchFamily="18" charset="0"/>
                <a:hlinkClick r:id="rId6"/>
              </a:rPr>
              <a:t>flippedclassroom.org</a:t>
            </a:r>
            <a:endParaRPr lang="en-US" dirty="0" smtClean="0">
              <a:latin typeface="Californian FB" pitchFamily="18" charset="0"/>
            </a:endParaRPr>
          </a:p>
          <a:p>
            <a:endParaRPr lang="en-US" dirty="0" smtClean="0">
              <a:latin typeface="Californian FB" pitchFamily="18" charset="0"/>
            </a:endParaRPr>
          </a:p>
          <a:p>
            <a:r>
              <a:rPr lang="en-US" dirty="0" err="1" smtClean="0">
                <a:latin typeface="Californian FB" pitchFamily="18" charset="0"/>
              </a:rPr>
              <a:t>Linkedin</a:t>
            </a:r>
            <a:r>
              <a:rPr lang="en-US" dirty="0" smtClean="0">
                <a:latin typeface="Californian FB" pitchFamily="18" charset="0"/>
              </a:rPr>
              <a:t>:  </a:t>
            </a:r>
            <a:r>
              <a:rPr lang="en-US" dirty="0" smtClean="0">
                <a:latin typeface="Californian FB" pitchFamily="18" charset="0"/>
                <a:hlinkClick r:id="rId7"/>
              </a:rPr>
              <a:t>Technology Integration in Education</a:t>
            </a:r>
            <a:endParaRPr lang="en-US" dirty="0" smtClean="0">
              <a:latin typeface="Californian FB" pitchFamily="18" charset="0"/>
            </a:endParaRPr>
          </a:p>
          <a:p>
            <a:r>
              <a:rPr lang="en-US" dirty="0" smtClean="0">
                <a:latin typeface="Californian FB" pitchFamily="18" charset="0"/>
              </a:rPr>
              <a:t>                    </a:t>
            </a:r>
            <a:r>
              <a:rPr lang="en-US" dirty="0" smtClean="0">
                <a:latin typeface="Californian FB" pitchFamily="18" charset="0"/>
                <a:hlinkClick r:id="rId8"/>
              </a:rPr>
              <a:t>International Society for Technology in Education</a:t>
            </a:r>
            <a:endParaRPr lang="en-US" dirty="0" smtClean="0">
              <a:latin typeface="Californian FB" pitchFamily="18" charset="0"/>
            </a:endParaRPr>
          </a:p>
          <a:p>
            <a:endParaRPr lang="en-US" dirty="0" smtClean="0">
              <a:latin typeface="Californian FB" pitchFamily="18" charset="0"/>
            </a:endParaRPr>
          </a:p>
          <a:p>
            <a:r>
              <a:rPr lang="en-US" dirty="0" smtClean="0">
                <a:latin typeface="Californian FB" pitchFamily="18" charset="0"/>
              </a:rPr>
              <a:t>Blogs/Papers:  </a:t>
            </a:r>
            <a:r>
              <a:rPr lang="en-US" dirty="0" smtClean="0">
                <a:latin typeface="Californian FB" pitchFamily="18" charset="0"/>
                <a:hlinkClick r:id="rId9"/>
              </a:rPr>
              <a:t>#</a:t>
            </a:r>
            <a:r>
              <a:rPr lang="en-US" dirty="0" err="1" smtClean="0">
                <a:latin typeface="Californian FB" pitchFamily="18" charset="0"/>
                <a:hlinkClick r:id="rId9"/>
              </a:rPr>
              <a:t>flipclass</a:t>
            </a:r>
            <a:r>
              <a:rPr lang="en-US" dirty="0" smtClean="0">
                <a:latin typeface="Californian FB" pitchFamily="18" charset="0"/>
                <a:hlinkClick r:id="rId9"/>
              </a:rPr>
              <a:t> </a:t>
            </a:r>
            <a:endParaRPr lang="en-US" dirty="0" smtClean="0">
              <a:latin typeface="Californian FB" pitchFamily="18" charset="0"/>
            </a:endParaRPr>
          </a:p>
          <a:p>
            <a:r>
              <a:rPr lang="en-US" dirty="0" smtClean="0">
                <a:latin typeface="Californian FB" pitchFamily="18" charset="0"/>
              </a:rPr>
              <a:t>                           </a:t>
            </a:r>
            <a:r>
              <a:rPr lang="en-US" dirty="0" smtClean="0">
                <a:latin typeface="Californian FB" pitchFamily="18" charset="0"/>
                <a:hlinkClick r:id="rId10"/>
              </a:rPr>
              <a:t>Bergman’s Blog</a:t>
            </a:r>
            <a:endParaRPr lang="en-US" dirty="0" smtClean="0">
              <a:latin typeface="Californian FB" pitchFamily="18" charset="0"/>
            </a:endParaRPr>
          </a:p>
          <a:p>
            <a:r>
              <a:rPr lang="en-US" dirty="0" smtClean="0">
                <a:latin typeface="Californian FB" pitchFamily="18" charset="0"/>
              </a:rPr>
              <a:t>                           </a:t>
            </a:r>
            <a:r>
              <a:rPr lang="en-US" dirty="0" smtClean="0">
                <a:latin typeface="Californian FB" pitchFamily="18" charset="0"/>
                <a:hlinkClick r:id="rId11"/>
              </a:rPr>
              <a:t>Ramblings of a 21</a:t>
            </a:r>
            <a:r>
              <a:rPr lang="en-US" baseline="30000" dirty="0" smtClean="0">
                <a:latin typeface="Californian FB" pitchFamily="18" charset="0"/>
                <a:hlinkClick r:id="rId11"/>
              </a:rPr>
              <a:t>st</a:t>
            </a:r>
            <a:r>
              <a:rPr lang="en-US" dirty="0" smtClean="0">
                <a:latin typeface="Californian FB" pitchFamily="18" charset="0"/>
                <a:hlinkClick r:id="rId11"/>
              </a:rPr>
              <a:t> Century Educator</a:t>
            </a:r>
            <a:endParaRPr lang="en-US" dirty="0" smtClean="0">
              <a:latin typeface="Californian FB" pitchFamily="18" charset="0"/>
            </a:endParaRPr>
          </a:p>
          <a:p>
            <a:r>
              <a:rPr lang="en-US" dirty="0" smtClean="0">
                <a:latin typeface="Californian FB" pitchFamily="18" charset="0"/>
              </a:rPr>
              <a:t>                           </a:t>
            </a:r>
            <a:r>
              <a:rPr lang="en-US" dirty="0" smtClean="0">
                <a:latin typeface="Californian FB" pitchFamily="18" charset="0"/>
                <a:hlinkClick r:id="rId12"/>
              </a:rPr>
              <a:t>The Flipped Class Blog</a:t>
            </a:r>
            <a:endParaRPr lang="en-US" dirty="0" smtClean="0">
              <a:latin typeface="Californian FB" pitchFamily="18" charset="0"/>
            </a:endParaRPr>
          </a:p>
          <a:p>
            <a:r>
              <a:rPr lang="en-US" sz="800" dirty="0" smtClean="0">
                <a:latin typeface="Californian FB" pitchFamily="18" charset="0"/>
              </a:rPr>
              <a:t>                                                            </a:t>
            </a:r>
            <a:endParaRPr lang="en-US" sz="800" dirty="0">
              <a:latin typeface="Californian FB" pitchFamily="18" charset="0"/>
            </a:endParaRPr>
          </a:p>
        </p:txBody>
      </p:sp>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905000" y="-22225"/>
            <a:ext cx="5486400" cy="1470025"/>
          </a:xfrm>
          <a:ln>
            <a:noFill/>
          </a:ln>
        </p:spPr>
        <p:txBody>
          <a:bodyPr/>
          <a:lstStyle/>
          <a:p>
            <a:r>
              <a:rPr lang="en-US" b="1" cap="small" dirty="0" smtClean="0">
                <a:latin typeface="Californian FB" pitchFamily="18" charset="0"/>
              </a:rPr>
              <a:t>Flipped Classrooms</a:t>
            </a:r>
            <a:endParaRPr lang="en-US" b="1" cap="small" dirty="0">
              <a:latin typeface="Californian FB" pitchFamily="18" charset="0"/>
            </a:endParaRPr>
          </a:p>
        </p:txBody>
      </p:sp>
      <p:sp>
        <p:nvSpPr>
          <p:cNvPr id="5" name="TextBox 4"/>
          <p:cNvSpPr txBox="1"/>
          <p:nvPr>
            <p:custDataLst>
              <p:tags r:id="rId3"/>
            </p:custDataLst>
          </p:nvPr>
        </p:nvSpPr>
        <p:spPr>
          <a:xfrm>
            <a:off x="3962400" y="990600"/>
            <a:ext cx="1219200" cy="369332"/>
          </a:xfrm>
          <a:prstGeom prst="rect">
            <a:avLst/>
          </a:prstGeom>
          <a:noFill/>
        </p:spPr>
        <p:txBody>
          <a:bodyPr wrap="square" rtlCol="0">
            <a:spAutoFit/>
          </a:bodyPr>
          <a:lstStyle/>
          <a:p>
            <a:r>
              <a:rPr lang="en-US" dirty="0" smtClean="0">
                <a:latin typeface="Californian FB" pitchFamily="18" charset="0"/>
              </a:rPr>
              <a:t>Resources</a:t>
            </a:r>
            <a:endParaRPr lang="en-US" dirty="0">
              <a:latin typeface="Californian FB" pitchFamily="18" charset="0"/>
            </a:endParaRPr>
          </a:p>
        </p:txBody>
      </p:sp>
      <p:sp>
        <p:nvSpPr>
          <p:cNvPr id="8" name="TextBox 7"/>
          <p:cNvSpPr txBox="1"/>
          <p:nvPr>
            <p:custDataLst>
              <p:tags r:id="rId4"/>
            </p:custDataLst>
          </p:nvPr>
        </p:nvSpPr>
        <p:spPr>
          <a:xfrm>
            <a:off x="1295400" y="1676400"/>
            <a:ext cx="6858000" cy="4647426"/>
          </a:xfrm>
          <a:prstGeom prst="rect">
            <a:avLst/>
          </a:prstGeom>
          <a:noFill/>
        </p:spPr>
        <p:txBody>
          <a:bodyPr wrap="square" rtlCol="0">
            <a:spAutoFit/>
          </a:bodyPr>
          <a:lstStyle/>
          <a:p>
            <a:r>
              <a:rPr lang="en-US" dirty="0" smtClean="0">
                <a:latin typeface="Californian FB" pitchFamily="18" charset="0"/>
              </a:rPr>
              <a:t>Video Sources:    		</a:t>
            </a:r>
            <a:r>
              <a:rPr lang="en-US" dirty="0" err="1" smtClean="0">
                <a:latin typeface="Californian FB" pitchFamily="18" charset="0"/>
                <a:hlinkClick r:id="rId6"/>
              </a:rPr>
              <a:t>knowmania</a:t>
            </a:r>
            <a:endParaRPr lang="en-US" dirty="0" smtClean="0">
              <a:latin typeface="Californian FB" pitchFamily="18" charset="0"/>
            </a:endParaRPr>
          </a:p>
          <a:p>
            <a:r>
              <a:rPr lang="en-US" dirty="0" smtClean="0">
                <a:latin typeface="Californian FB" pitchFamily="18" charset="0"/>
              </a:rPr>
              <a:t>                                		</a:t>
            </a:r>
            <a:r>
              <a:rPr lang="en-US" dirty="0" smtClean="0">
                <a:latin typeface="Californian FB" pitchFamily="18" charset="0"/>
                <a:hlinkClick r:id="rId7"/>
              </a:rPr>
              <a:t>Ted-Ed</a:t>
            </a:r>
            <a:endParaRPr lang="en-US" dirty="0" smtClean="0">
              <a:latin typeface="Californian FB" pitchFamily="18" charset="0"/>
            </a:endParaRPr>
          </a:p>
          <a:p>
            <a:r>
              <a:rPr lang="en-US" dirty="0" smtClean="0">
                <a:latin typeface="Californian FB" pitchFamily="18" charset="0"/>
              </a:rPr>
              <a:t>                                		</a:t>
            </a:r>
            <a:r>
              <a:rPr lang="en-US" dirty="0" smtClean="0">
                <a:latin typeface="Californian FB" pitchFamily="18" charset="0"/>
                <a:hlinkClick r:id="rId8"/>
              </a:rPr>
              <a:t>YouTube EDU</a:t>
            </a:r>
            <a:endParaRPr lang="en-US" dirty="0" smtClean="0">
              <a:latin typeface="Californian FB" pitchFamily="18" charset="0"/>
            </a:endParaRPr>
          </a:p>
          <a:p>
            <a:r>
              <a:rPr lang="en-US" dirty="0" smtClean="0">
                <a:latin typeface="Californian FB" pitchFamily="18" charset="0"/>
              </a:rPr>
              <a:t>                               		</a:t>
            </a:r>
            <a:r>
              <a:rPr lang="en-US" dirty="0" smtClean="0">
                <a:latin typeface="Californian FB" pitchFamily="18" charset="0"/>
                <a:hlinkClick r:id="rId9" action="ppaction://hlinkfile"/>
              </a:rPr>
              <a:t>80 Educational Alternatives to YouTube</a:t>
            </a:r>
            <a:endParaRPr lang="en-US" dirty="0" smtClean="0">
              <a:latin typeface="Californian FB" pitchFamily="18" charset="0"/>
            </a:endParaRPr>
          </a:p>
          <a:p>
            <a:endParaRPr lang="en-US" dirty="0" smtClean="0">
              <a:latin typeface="Californian FB" pitchFamily="18" charset="0"/>
            </a:endParaRPr>
          </a:p>
          <a:p>
            <a:r>
              <a:rPr lang="en-US" dirty="0" smtClean="0">
                <a:latin typeface="Californian FB" pitchFamily="18" charset="0"/>
              </a:rPr>
              <a:t>Hardware/Software:            	</a:t>
            </a:r>
            <a:r>
              <a:rPr lang="en-US" dirty="0" smtClean="0">
                <a:latin typeface="Californian FB" pitchFamily="18" charset="0"/>
                <a:hlinkClick r:id="rId10"/>
              </a:rPr>
              <a:t>Bamboo Pad</a:t>
            </a:r>
            <a:endParaRPr lang="en-US" dirty="0" smtClean="0">
              <a:latin typeface="Californian FB" pitchFamily="18" charset="0"/>
            </a:endParaRPr>
          </a:p>
          <a:p>
            <a:r>
              <a:rPr lang="en-US" dirty="0" smtClean="0">
                <a:latin typeface="Californian FB" pitchFamily="18" charset="0"/>
              </a:rPr>
              <a:t>			</a:t>
            </a:r>
            <a:r>
              <a:rPr lang="en-US" dirty="0" smtClean="0">
                <a:latin typeface="Californian FB" pitchFamily="18" charset="0"/>
                <a:hlinkClick r:id="rId11"/>
              </a:rPr>
              <a:t>Snowball Directional </a:t>
            </a:r>
            <a:r>
              <a:rPr lang="en-US" dirty="0" err="1" smtClean="0">
                <a:latin typeface="Californian FB" pitchFamily="18" charset="0"/>
                <a:hlinkClick r:id="rId11"/>
              </a:rPr>
              <a:t>Mic</a:t>
            </a:r>
            <a:endParaRPr lang="en-US" dirty="0" smtClean="0">
              <a:latin typeface="Californian FB" pitchFamily="18" charset="0"/>
            </a:endParaRPr>
          </a:p>
          <a:p>
            <a:r>
              <a:rPr lang="en-US" dirty="0" smtClean="0">
                <a:latin typeface="Californian FB" pitchFamily="18" charset="0"/>
              </a:rPr>
              <a:t>			</a:t>
            </a:r>
            <a:r>
              <a:rPr lang="en-US" dirty="0" smtClean="0">
                <a:latin typeface="Californian FB" pitchFamily="18" charset="0"/>
                <a:hlinkClick r:id="rId12"/>
              </a:rPr>
              <a:t>Logitech Webcam</a:t>
            </a:r>
            <a:endParaRPr lang="en-US" dirty="0" smtClean="0">
              <a:latin typeface="Californian FB" pitchFamily="18" charset="0"/>
            </a:endParaRPr>
          </a:p>
          <a:p>
            <a:r>
              <a:rPr lang="en-US" dirty="0" smtClean="0">
                <a:latin typeface="Californian FB" pitchFamily="18" charset="0"/>
              </a:rPr>
              <a:t>			BB Flashback Express</a:t>
            </a:r>
          </a:p>
          <a:p>
            <a:r>
              <a:rPr lang="en-US" dirty="0" smtClean="0">
                <a:latin typeface="Californian FB" pitchFamily="18" charset="0"/>
              </a:rPr>
              <a:t>			Quick Screen Capture</a:t>
            </a:r>
          </a:p>
          <a:p>
            <a:r>
              <a:rPr lang="en-US" dirty="0" smtClean="0">
                <a:latin typeface="Californian FB" pitchFamily="18" charset="0"/>
              </a:rPr>
              <a:t>			</a:t>
            </a:r>
            <a:r>
              <a:rPr lang="en-US" dirty="0" err="1" smtClean="0">
                <a:latin typeface="Californian FB" pitchFamily="18" charset="0"/>
              </a:rPr>
              <a:t>Screencastomatic</a:t>
            </a:r>
            <a:endParaRPr lang="en-US" dirty="0" smtClean="0">
              <a:latin typeface="Californian FB" pitchFamily="18" charset="0"/>
            </a:endParaRPr>
          </a:p>
          <a:p>
            <a:r>
              <a:rPr lang="en-US" dirty="0" smtClean="0">
                <a:latin typeface="Californian FB" pitchFamily="18" charset="0"/>
              </a:rPr>
              <a:t>			RealPlayer</a:t>
            </a:r>
          </a:p>
          <a:p>
            <a:r>
              <a:rPr lang="en-US" dirty="0" smtClean="0">
                <a:latin typeface="Californian FB" pitchFamily="18" charset="0"/>
              </a:rPr>
              <a:t>			Google </a:t>
            </a:r>
            <a:r>
              <a:rPr lang="en-US" dirty="0" err="1" smtClean="0">
                <a:latin typeface="Californian FB" pitchFamily="18" charset="0"/>
              </a:rPr>
              <a:t>SketchUp</a:t>
            </a:r>
            <a:endParaRPr lang="en-US" dirty="0" smtClean="0">
              <a:latin typeface="Californian FB" pitchFamily="18" charset="0"/>
            </a:endParaRPr>
          </a:p>
          <a:p>
            <a:r>
              <a:rPr lang="en-US" dirty="0" smtClean="0">
                <a:latin typeface="Californian FB" pitchFamily="18" charset="0"/>
              </a:rPr>
              <a:t>			SmoothDraw3</a:t>
            </a:r>
          </a:p>
          <a:p>
            <a:r>
              <a:rPr lang="en-US" dirty="0" smtClean="0">
                <a:latin typeface="Californian FB" pitchFamily="18" charset="0"/>
              </a:rPr>
              <a:t>			</a:t>
            </a:r>
            <a:r>
              <a:rPr lang="en-US" dirty="0" err="1" smtClean="0">
                <a:latin typeface="Californian FB" pitchFamily="18" charset="0"/>
              </a:rPr>
              <a:t>Powerpoint</a:t>
            </a:r>
            <a:r>
              <a:rPr lang="en-US" dirty="0" smtClean="0">
                <a:latin typeface="Californian FB" pitchFamily="18" charset="0"/>
              </a:rPr>
              <a:t>/Excel/Word</a:t>
            </a:r>
          </a:p>
          <a:p>
            <a:r>
              <a:rPr lang="en-US" dirty="0" smtClean="0">
                <a:latin typeface="Californian FB" pitchFamily="18" charset="0"/>
              </a:rPr>
              <a:t>			Desmos.com                            </a:t>
            </a:r>
          </a:p>
          <a:p>
            <a:r>
              <a:rPr lang="en-US" sz="800" dirty="0" smtClean="0">
                <a:latin typeface="Californian FB" pitchFamily="18" charset="0"/>
              </a:rPr>
              <a:t>                                                            </a:t>
            </a:r>
            <a:endParaRPr lang="en-US" sz="800" dirty="0">
              <a:latin typeface="Californian FB" pitchFamily="18" charset="0"/>
            </a:endParaRPr>
          </a:p>
        </p:txBody>
      </p:sp>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533400" y="1828800"/>
            <a:ext cx="8229600" cy="1752600"/>
          </a:xfrm>
        </p:spPr>
        <p:txBody>
          <a:bodyPr>
            <a:normAutofit fontScale="90000"/>
          </a:bodyPr>
          <a:lstStyle/>
          <a:p>
            <a:r>
              <a:rPr lang="en-US" dirty="0" smtClean="0">
                <a:solidFill>
                  <a:srgbClr val="FF0000"/>
                </a:solidFill>
                <a:latin typeface="Californian FB" pitchFamily="18" charset="0"/>
              </a:rPr>
              <a:t>Act 48 Code:</a:t>
            </a:r>
            <a:br>
              <a:rPr lang="en-US" dirty="0" smtClean="0">
                <a:solidFill>
                  <a:srgbClr val="FF0000"/>
                </a:solidFill>
                <a:latin typeface="Californian FB" pitchFamily="18" charset="0"/>
              </a:rPr>
            </a:br>
            <a:r>
              <a:rPr lang="en-US" dirty="0" smtClean="0">
                <a:solidFill>
                  <a:srgbClr val="FF0000"/>
                </a:solidFill>
                <a:latin typeface="Californian FB" pitchFamily="18" charset="0"/>
              </a:rPr>
              <a:t/>
            </a:r>
            <a:br>
              <a:rPr lang="en-US" dirty="0" smtClean="0">
                <a:solidFill>
                  <a:srgbClr val="FF0000"/>
                </a:solidFill>
                <a:latin typeface="Californian FB" pitchFamily="18" charset="0"/>
              </a:rPr>
            </a:br>
            <a:r>
              <a:rPr lang="en-US" dirty="0" smtClean="0">
                <a:solidFill>
                  <a:srgbClr val="FF0000"/>
                </a:solidFill>
                <a:latin typeface="Californian FB" pitchFamily="18" charset="0"/>
              </a:rPr>
              <a:t>203FCS</a:t>
            </a:r>
            <a:endParaRPr lang="en-US" dirty="0">
              <a:solidFill>
                <a:srgbClr val="FF0000"/>
              </a:solidFill>
              <a:latin typeface="Californian FB" pitchFamily="18" charset="0"/>
            </a:endParaRPr>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866900" y="-22225"/>
            <a:ext cx="5486400" cy="1470025"/>
          </a:xfrm>
          <a:ln>
            <a:noFill/>
          </a:ln>
        </p:spPr>
        <p:txBody>
          <a:bodyPr/>
          <a:lstStyle/>
          <a:p>
            <a:r>
              <a:rPr lang="en-US" b="1" cap="small" dirty="0" smtClean="0">
                <a:latin typeface="Californian FB" pitchFamily="18" charset="0"/>
              </a:rPr>
              <a:t>Flipped Classrooms</a:t>
            </a:r>
            <a:endParaRPr lang="en-US" b="1" cap="small" dirty="0">
              <a:latin typeface="Californian FB" pitchFamily="18" charset="0"/>
            </a:endParaRPr>
          </a:p>
        </p:txBody>
      </p:sp>
      <p:sp>
        <p:nvSpPr>
          <p:cNvPr id="3" name="Rectangle 2"/>
          <p:cNvSpPr/>
          <p:nvPr>
            <p:custDataLst>
              <p:tags r:id="rId3"/>
            </p:custDataLst>
          </p:nvPr>
        </p:nvSpPr>
        <p:spPr>
          <a:xfrm>
            <a:off x="457200" y="1828800"/>
            <a:ext cx="8305800" cy="3693319"/>
          </a:xfrm>
          <a:prstGeom prst="rect">
            <a:avLst/>
          </a:prstGeom>
        </p:spPr>
        <p:txBody>
          <a:bodyPr wrap="square">
            <a:spAutoFit/>
          </a:bodyPr>
          <a:lstStyle/>
          <a:p>
            <a:r>
              <a:rPr lang="en-US" dirty="0" smtClean="0">
                <a:latin typeface="Californian FB" pitchFamily="18" charset="0"/>
              </a:rPr>
              <a:t>Some of the earliest work in this field was done by </a:t>
            </a:r>
            <a:r>
              <a:rPr lang="en-US" dirty="0" smtClean="0">
                <a:latin typeface="Californian FB" pitchFamily="18" charset="0"/>
                <a:hlinkClick r:id="rId6" tooltip="Eric Mazur"/>
              </a:rPr>
              <a:t>Eric Mazur</a:t>
            </a:r>
            <a:r>
              <a:rPr lang="en-US" dirty="0" smtClean="0">
                <a:latin typeface="Californian FB" pitchFamily="18" charset="0"/>
              </a:rPr>
              <a:t> at </a:t>
            </a:r>
            <a:r>
              <a:rPr lang="en-US" dirty="0" smtClean="0">
                <a:latin typeface="Californian FB" pitchFamily="18" charset="0"/>
                <a:hlinkClick r:id="rId7" tooltip="Harvard"/>
              </a:rPr>
              <a:t>Harvard</a:t>
            </a:r>
            <a:r>
              <a:rPr lang="en-US" dirty="0" smtClean="0">
                <a:latin typeface="Californian FB" pitchFamily="18" charset="0"/>
              </a:rPr>
              <a:t>, who </a:t>
            </a:r>
          </a:p>
          <a:p>
            <a:r>
              <a:rPr lang="en-US" dirty="0" smtClean="0">
                <a:latin typeface="Californian FB" pitchFamily="18" charset="0"/>
              </a:rPr>
              <a:t>developed </a:t>
            </a:r>
            <a:r>
              <a:rPr lang="en-US" dirty="0" smtClean="0">
                <a:latin typeface="Californian FB" pitchFamily="18" charset="0"/>
                <a:hlinkClick r:id="rId8" tooltip="Peer Instruction"/>
              </a:rPr>
              <a:t>Peer Instruction</a:t>
            </a:r>
            <a:r>
              <a:rPr lang="en-US" dirty="0" smtClean="0">
                <a:latin typeface="Californian FB" pitchFamily="18" charset="0"/>
              </a:rPr>
              <a:t> in the 1990s. Professor Mazur found that computer aided</a:t>
            </a:r>
          </a:p>
          <a:p>
            <a:r>
              <a:rPr lang="en-US" dirty="0" smtClean="0">
                <a:latin typeface="Californian FB" pitchFamily="18" charset="0"/>
              </a:rPr>
              <a:t>instruction allowed him to coach instead of lecture, he wrote…..</a:t>
            </a:r>
          </a:p>
          <a:p>
            <a:endParaRPr lang="en-US" dirty="0" smtClean="0">
              <a:latin typeface="Californian FB" pitchFamily="18" charset="0"/>
            </a:endParaRPr>
          </a:p>
          <a:p>
            <a:r>
              <a:rPr lang="en-US" dirty="0" smtClean="0">
                <a:latin typeface="Californian FB" pitchFamily="18" charset="0"/>
              </a:rPr>
              <a:t> "As a result, my teaching assistants and I can address several common misconceptions that would otherwise go undetected."</a:t>
            </a:r>
            <a:r>
              <a:rPr lang="en-US" baseline="30000" dirty="0" smtClean="0">
                <a:latin typeface="Californian FB" pitchFamily="18" charset="0"/>
                <a:hlinkClick r:id="rId9"/>
              </a:rPr>
              <a:t>[9]</a:t>
            </a:r>
            <a:r>
              <a:rPr lang="en-US" dirty="0" smtClean="0">
                <a:latin typeface="Californian FB" pitchFamily="18" charset="0"/>
              </a:rPr>
              <a:t> </a:t>
            </a:r>
          </a:p>
          <a:p>
            <a:endParaRPr lang="en-US" dirty="0" smtClean="0">
              <a:latin typeface="Californian FB" pitchFamily="18" charset="0"/>
            </a:endParaRPr>
          </a:p>
          <a:p>
            <a:r>
              <a:rPr lang="en-US" dirty="0" smtClean="0">
                <a:latin typeface="Californian FB" pitchFamily="18" charset="0"/>
              </a:rPr>
              <a:t>He concludes, </a:t>
            </a:r>
          </a:p>
          <a:p>
            <a:endParaRPr lang="en-US" dirty="0" smtClean="0">
              <a:latin typeface="Californian FB" pitchFamily="18" charset="0"/>
            </a:endParaRPr>
          </a:p>
          <a:p>
            <a:r>
              <a:rPr lang="en-US" dirty="0" smtClean="0">
                <a:latin typeface="Californian FB" pitchFamily="18" charset="0"/>
              </a:rPr>
              <a:t>"I believe that we are just seeing the beginning of the process and the computer will soon become an integral part of education. Computers will not replace teachers, but they will certainly provide them with an important dynamic tool for improving the quality of education."</a:t>
            </a:r>
            <a:endParaRPr lang="en-US" dirty="0">
              <a:latin typeface="Californian FB" pitchFamily="18" charset="0"/>
            </a:endParaRPr>
          </a:p>
        </p:txBody>
      </p:sp>
      <p:sp>
        <p:nvSpPr>
          <p:cNvPr id="4" name="TextBox 3"/>
          <p:cNvSpPr txBox="1"/>
          <p:nvPr>
            <p:custDataLst>
              <p:tags r:id="rId4"/>
            </p:custDataLst>
          </p:nvPr>
        </p:nvSpPr>
        <p:spPr>
          <a:xfrm>
            <a:off x="2476500" y="1066800"/>
            <a:ext cx="4076700" cy="369332"/>
          </a:xfrm>
          <a:prstGeom prst="rect">
            <a:avLst/>
          </a:prstGeom>
          <a:noFill/>
        </p:spPr>
        <p:txBody>
          <a:bodyPr wrap="square" rtlCol="0">
            <a:spAutoFit/>
          </a:bodyPr>
          <a:lstStyle/>
          <a:p>
            <a:r>
              <a:rPr lang="en-US" i="1" dirty="0" smtClean="0">
                <a:latin typeface="Californian FB" pitchFamily="18" charset="0"/>
              </a:rPr>
              <a:t>A Quick History Lesson (according to Wikipedia)</a:t>
            </a:r>
            <a:endParaRPr lang="en-US" i="1" dirty="0">
              <a:latin typeface="Californian FB" pitchFamily="18" charset="0"/>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866900" y="-22225"/>
            <a:ext cx="5486400" cy="1470025"/>
          </a:xfrm>
          <a:ln>
            <a:noFill/>
          </a:ln>
        </p:spPr>
        <p:txBody>
          <a:bodyPr/>
          <a:lstStyle/>
          <a:p>
            <a:r>
              <a:rPr lang="en-US" b="1" cap="small" dirty="0" smtClean="0">
                <a:latin typeface="Californian FB" pitchFamily="18" charset="0"/>
              </a:rPr>
              <a:t>Flipped Classrooms</a:t>
            </a:r>
            <a:endParaRPr lang="en-US" b="1" cap="small" dirty="0">
              <a:latin typeface="Californian FB" pitchFamily="18" charset="0"/>
            </a:endParaRPr>
          </a:p>
        </p:txBody>
      </p:sp>
      <p:sp>
        <p:nvSpPr>
          <p:cNvPr id="3" name="Rectangle 2"/>
          <p:cNvSpPr/>
          <p:nvPr>
            <p:custDataLst>
              <p:tags r:id="rId3"/>
            </p:custDataLst>
          </p:nvPr>
        </p:nvSpPr>
        <p:spPr>
          <a:xfrm>
            <a:off x="457200" y="1828800"/>
            <a:ext cx="8305800" cy="2862322"/>
          </a:xfrm>
          <a:prstGeom prst="rect">
            <a:avLst/>
          </a:prstGeom>
        </p:spPr>
        <p:txBody>
          <a:bodyPr wrap="square">
            <a:spAutoFit/>
          </a:bodyPr>
          <a:lstStyle/>
          <a:p>
            <a:r>
              <a:rPr lang="en-US" dirty="0" smtClean="0">
                <a:latin typeface="Californian FB" pitchFamily="18" charset="0"/>
              </a:rPr>
              <a:t>J. Wesley Baker presented the paper "The classroom flip: using web course management tools to become the guide by the side" in 2000 at the 11th International conference on College Teaching and Learning. It has been quoted many, many times since, with the catch phrase "become the guide on the side" instead of the "sage on the stage" – the mantra of the classroom flipping movement.</a:t>
            </a:r>
          </a:p>
          <a:p>
            <a:endParaRPr lang="en-US" dirty="0" smtClean="0">
              <a:latin typeface="Californian FB" pitchFamily="18" charset="0"/>
            </a:endParaRPr>
          </a:p>
          <a:p>
            <a:r>
              <a:rPr lang="en-US" dirty="0" smtClean="0">
                <a:latin typeface="Californian FB" pitchFamily="18" charset="0"/>
              </a:rPr>
              <a:t>Baker presents the model of classroom flipping where teachers use online web tools and web course management programs to present instruction online as the student "homework" assignment.  </a:t>
            </a:r>
            <a:r>
              <a:rPr lang="en-US" b="1" dirty="0" smtClean="0">
                <a:latin typeface="Californian FB" pitchFamily="18" charset="0"/>
              </a:rPr>
              <a:t>In class, then, teachers have time to move more in-depth with active learning activities and collaborative efforts with other students.</a:t>
            </a:r>
            <a:endParaRPr lang="en-US" b="1" dirty="0">
              <a:latin typeface="Californian FB" pitchFamily="18" charset="0"/>
            </a:endParaRPr>
          </a:p>
        </p:txBody>
      </p:sp>
      <p:sp>
        <p:nvSpPr>
          <p:cNvPr id="4" name="TextBox 3"/>
          <p:cNvSpPr txBox="1"/>
          <p:nvPr>
            <p:custDataLst>
              <p:tags r:id="rId4"/>
            </p:custDataLst>
          </p:nvPr>
        </p:nvSpPr>
        <p:spPr>
          <a:xfrm>
            <a:off x="2476500" y="1066800"/>
            <a:ext cx="4076700" cy="369332"/>
          </a:xfrm>
          <a:prstGeom prst="rect">
            <a:avLst/>
          </a:prstGeom>
          <a:noFill/>
        </p:spPr>
        <p:txBody>
          <a:bodyPr wrap="square" rtlCol="0">
            <a:spAutoFit/>
          </a:bodyPr>
          <a:lstStyle/>
          <a:p>
            <a:r>
              <a:rPr lang="en-US" i="1" dirty="0" smtClean="0">
                <a:latin typeface="Californian FB" pitchFamily="18" charset="0"/>
              </a:rPr>
              <a:t>A Quick History Lesson (according to Wikipedia)</a:t>
            </a:r>
            <a:endParaRPr lang="en-US" i="1" dirty="0">
              <a:latin typeface="Californian FB" pitchFamily="18" charset="0"/>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866900" y="-22225"/>
            <a:ext cx="5486400" cy="1470025"/>
          </a:xfrm>
          <a:ln>
            <a:noFill/>
          </a:ln>
        </p:spPr>
        <p:txBody>
          <a:bodyPr/>
          <a:lstStyle/>
          <a:p>
            <a:r>
              <a:rPr lang="en-US" b="1" cap="small" dirty="0" smtClean="0">
                <a:latin typeface="Californian FB" pitchFamily="18" charset="0"/>
              </a:rPr>
              <a:t>Flipped Classrooms</a:t>
            </a:r>
            <a:endParaRPr lang="en-US" b="1" cap="small" dirty="0">
              <a:latin typeface="Californian FB" pitchFamily="18" charset="0"/>
            </a:endParaRPr>
          </a:p>
        </p:txBody>
      </p:sp>
      <p:sp>
        <p:nvSpPr>
          <p:cNvPr id="3" name="Rectangle 2"/>
          <p:cNvSpPr/>
          <p:nvPr>
            <p:custDataLst>
              <p:tags r:id="rId3"/>
            </p:custDataLst>
          </p:nvPr>
        </p:nvSpPr>
        <p:spPr>
          <a:xfrm>
            <a:off x="457200" y="1828800"/>
            <a:ext cx="8305800" cy="1477328"/>
          </a:xfrm>
          <a:prstGeom prst="rect">
            <a:avLst/>
          </a:prstGeom>
        </p:spPr>
        <p:txBody>
          <a:bodyPr wrap="square">
            <a:spAutoFit/>
          </a:bodyPr>
          <a:lstStyle/>
          <a:p>
            <a:r>
              <a:rPr lang="en-US" dirty="0" smtClean="0">
                <a:latin typeface="Californian FB" pitchFamily="18" charset="0"/>
              </a:rPr>
              <a:t>In 2004, </a:t>
            </a:r>
            <a:r>
              <a:rPr lang="en-US" dirty="0" err="1" smtClean="0">
                <a:latin typeface="Californian FB" pitchFamily="18" charset="0"/>
                <a:hlinkClick r:id="rId6" tooltip="Salman Khan (educator)"/>
              </a:rPr>
              <a:t>Salman</a:t>
            </a:r>
            <a:r>
              <a:rPr lang="en-US" dirty="0" smtClean="0">
                <a:latin typeface="Californian FB" pitchFamily="18" charset="0"/>
                <a:hlinkClick r:id="rId6" tooltip="Salman Khan (educator)"/>
              </a:rPr>
              <a:t> Khan</a:t>
            </a:r>
            <a:r>
              <a:rPr lang="en-US" dirty="0" smtClean="0">
                <a:latin typeface="Californian FB" pitchFamily="18" charset="0"/>
              </a:rPr>
              <a:t> began to record videos at the request of a younger cousin who felt that if the lessons were recorded she could skip through parts she had mastered, yet replay other parts that were troubling her to learn. Khan’s model is to essentially provide tutoring on a one-to-one basis. Recently, Khan Academy videos have been used by some educators as part of their flipped teaching strategy</a:t>
            </a:r>
            <a:endParaRPr lang="en-US" b="1" dirty="0">
              <a:latin typeface="Californian FB" pitchFamily="18" charset="0"/>
            </a:endParaRPr>
          </a:p>
        </p:txBody>
      </p:sp>
      <p:sp>
        <p:nvSpPr>
          <p:cNvPr id="4" name="TextBox 3"/>
          <p:cNvSpPr txBox="1"/>
          <p:nvPr>
            <p:custDataLst>
              <p:tags r:id="rId4"/>
            </p:custDataLst>
          </p:nvPr>
        </p:nvSpPr>
        <p:spPr>
          <a:xfrm>
            <a:off x="2476500" y="1066800"/>
            <a:ext cx="4076700" cy="369332"/>
          </a:xfrm>
          <a:prstGeom prst="rect">
            <a:avLst/>
          </a:prstGeom>
          <a:noFill/>
        </p:spPr>
        <p:txBody>
          <a:bodyPr wrap="square" rtlCol="0">
            <a:spAutoFit/>
          </a:bodyPr>
          <a:lstStyle/>
          <a:p>
            <a:r>
              <a:rPr lang="en-US" i="1" dirty="0" smtClean="0">
                <a:latin typeface="Californian FB" pitchFamily="18" charset="0"/>
              </a:rPr>
              <a:t>A Quick History Lesson (according to Wikipedia)</a:t>
            </a:r>
            <a:endParaRPr lang="en-US" i="1" dirty="0">
              <a:latin typeface="Californian FB" pitchFamily="18" charset="0"/>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866900" y="-22225"/>
            <a:ext cx="5486400" cy="1470025"/>
          </a:xfrm>
          <a:ln>
            <a:noFill/>
          </a:ln>
        </p:spPr>
        <p:txBody>
          <a:bodyPr/>
          <a:lstStyle/>
          <a:p>
            <a:r>
              <a:rPr lang="en-US" b="1" cap="small" dirty="0" smtClean="0">
                <a:latin typeface="Californian FB" pitchFamily="18" charset="0"/>
              </a:rPr>
              <a:t>Flipped Classrooms</a:t>
            </a:r>
            <a:endParaRPr lang="en-US" b="1" cap="small" dirty="0">
              <a:latin typeface="Californian FB" pitchFamily="18" charset="0"/>
            </a:endParaRPr>
          </a:p>
        </p:txBody>
      </p:sp>
      <p:sp>
        <p:nvSpPr>
          <p:cNvPr id="3" name="Rectangle 2"/>
          <p:cNvSpPr/>
          <p:nvPr>
            <p:custDataLst>
              <p:tags r:id="rId3"/>
            </p:custDataLst>
          </p:nvPr>
        </p:nvSpPr>
        <p:spPr>
          <a:xfrm>
            <a:off x="457200" y="1828800"/>
            <a:ext cx="8305800" cy="3139321"/>
          </a:xfrm>
          <a:prstGeom prst="rect">
            <a:avLst/>
          </a:prstGeom>
        </p:spPr>
        <p:txBody>
          <a:bodyPr wrap="square">
            <a:spAutoFit/>
          </a:bodyPr>
          <a:lstStyle/>
          <a:p>
            <a:r>
              <a:rPr lang="en-US" dirty="0" smtClean="0">
                <a:latin typeface="Californian FB" pitchFamily="18" charset="0"/>
              </a:rPr>
              <a:t>Jeremy </a:t>
            </a:r>
            <a:r>
              <a:rPr lang="en-US" dirty="0" err="1" smtClean="0">
                <a:latin typeface="Californian FB" pitchFamily="18" charset="0"/>
              </a:rPr>
              <a:t>Strayer's</a:t>
            </a:r>
            <a:r>
              <a:rPr lang="en-US" dirty="0" smtClean="0">
                <a:latin typeface="Californian FB" pitchFamily="18" charset="0"/>
              </a:rPr>
              <a:t> doctoral dissertation </a:t>
            </a:r>
            <a:r>
              <a:rPr lang="en-US" dirty="0" smtClean="0">
                <a:latin typeface="Californian FB" pitchFamily="18" charset="0"/>
                <a:hlinkClick r:id="rId6"/>
              </a:rPr>
              <a:t>"The effects of the classroom flip on the learning environment: a comparison of learning activity in a traditional classroom and flip classroom that used an intelligent tutoring system" </a:t>
            </a:r>
            <a:r>
              <a:rPr lang="en-US" dirty="0" smtClean="0">
                <a:latin typeface="Californian FB" pitchFamily="18" charset="0"/>
              </a:rPr>
              <a:t>in 2007 considered the flipped or inverted classroom in the university setting. </a:t>
            </a:r>
          </a:p>
          <a:p>
            <a:endParaRPr lang="en-US" dirty="0" smtClean="0">
              <a:latin typeface="Californian FB" pitchFamily="18" charset="0"/>
            </a:endParaRPr>
          </a:p>
          <a:p>
            <a:r>
              <a:rPr lang="en-US" dirty="0" smtClean="0">
                <a:latin typeface="Californian FB" pitchFamily="18" charset="0"/>
              </a:rPr>
              <a:t>The author taught Statistics and Pre-Calculus courses in which he videotaped himself giving introductory lessons that he then assigned for homework. Students then did engaging project work in class, and the courses involved use of in-class activities as well as Blackboard interactive technology. The author believed that students would control when they watched the video, thus they would be most likely to be alert and able to take in new information.</a:t>
            </a:r>
            <a:endParaRPr lang="en-US" dirty="0">
              <a:latin typeface="Californian FB" pitchFamily="18" charset="0"/>
            </a:endParaRPr>
          </a:p>
        </p:txBody>
      </p:sp>
      <p:sp>
        <p:nvSpPr>
          <p:cNvPr id="4" name="TextBox 3"/>
          <p:cNvSpPr txBox="1"/>
          <p:nvPr>
            <p:custDataLst>
              <p:tags r:id="rId4"/>
            </p:custDataLst>
          </p:nvPr>
        </p:nvSpPr>
        <p:spPr>
          <a:xfrm>
            <a:off x="2476500" y="1066800"/>
            <a:ext cx="4076700" cy="369332"/>
          </a:xfrm>
          <a:prstGeom prst="rect">
            <a:avLst/>
          </a:prstGeom>
          <a:noFill/>
        </p:spPr>
        <p:txBody>
          <a:bodyPr wrap="square" rtlCol="0">
            <a:spAutoFit/>
          </a:bodyPr>
          <a:lstStyle/>
          <a:p>
            <a:r>
              <a:rPr lang="en-US" i="1" dirty="0" smtClean="0">
                <a:latin typeface="Californian FB" pitchFamily="18" charset="0"/>
              </a:rPr>
              <a:t>A Quick History Lesson (according to Wikipedia)</a:t>
            </a:r>
            <a:endParaRPr lang="en-US" i="1" dirty="0">
              <a:latin typeface="Californian FB" pitchFamily="18" charset="0"/>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866900" y="-22225"/>
            <a:ext cx="5486400" cy="1470025"/>
          </a:xfrm>
          <a:ln>
            <a:noFill/>
          </a:ln>
        </p:spPr>
        <p:txBody>
          <a:bodyPr/>
          <a:lstStyle/>
          <a:p>
            <a:r>
              <a:rPr lang="en-US" b="1" cap="small" dirty="0" smtClean="0">
                <a:latin typeface="Californian FB" pitchFamily="18" charset="0"/>
              </a:rPr>
              <a:t>Flipped Classrooms</a:t>
            </a:r>
            <a:endParaRPr lang="en-US" b="1" cap="small" dirty="0">
              <a:latin typeface="Californian FB" pitchFamily="18" charset="0"/>
            </a:endParaRPr>
          </a:p>
        </p:txBody>
      </p:sp>
      <p:sp>
        <p:nvSpPr>
          <p:cNvPr id="3" name="Rectangle 2"/>
          <p:cNvSpPr/>
          <p:nvPr>
            <p:custDataLst>
              <p:tags r:id="rId3"/>
            </p:custDataLst>
          </p:nvPr>
        </p:nvSpPr>
        <p:spPr>
          <a:xfrm>
            <a:off x="457200" y="1828800"/>
            <a:ext cx="8305800" cy="1477328"/>
          </a:xfrm>
          <a:prstGeom prst="rect">
            <a:avLst/>
          </a:prstGeom>
        </p:spPr>
        <p:txBody>
          <a:bodyPr wrap="square">
            <a:spAutoFit/>
          </a:bodyPr>
          <a:lstStyle/>
          <a:p>
            <a:r>
              <a:rPr lang="en-US" dirty="0" smtClean="0">
                <a:latin typeface="Californian FB" pitchFamily="18" charset="0"/>
                <a:hlinkClick r:id="rId6" tooltip="Woodland Park High School"/>
              </a:rPr>
              <a:t>Woodland Park High School</a:t>
            </a:r>
            <a:r>
              <a:rPr lang="en-US" dirty="0" smtClean="0">
                <a:latin typeface="Californian FB" pitchFamily="18" charset="0"/>
              </a:rPr>
              <a:t> chemistry teachers Jonathan Bergmann and Aaron </a:t>
            </a:r>
            <a:r>
              <a:rPr lang="en-US" dirty="0" err="1" smtClean="0">
                <a:latin typeface="Californian FB" pitchFamily="18" charset="0"/>
              </a:rPr>
              <a:t>Sams</a:t>
            </a:r>
            <a:r>
              <a:rPr lang="en-US" dirty="0" smtClean="0">
                <a:latin typeface="Californian FB" pitchFamily="18" charset="0"/>
              </a:rPr>
              <a:t> are driving forces in flip teaching in </a:t>
            </a:r>
            <a:r>
              <a:rPr lang="en-US" dirty="0" smtClean="0">
                <a:latin typeface="Californian FB" pitchFamily="18" charset="0"/>
                <a:hlinkClick r:id="rId7" tooltip="Secondary education"/>
              </a:rPr>
              <a:t>secondary education</a:t>
            </a:r>
            <a:r>
              <a:rPr lang="en-US" dirty="0" smtClean="0">
                <a:latin typeface="Californian FB" pitchFamily="18" charset="0"/>
              </a:rPr>
              <a:t> since 2007. </a:t>
            </a:r>
          </a:p>
          <a:p>
            <a:endParaRPr lang="en-US" dirty="0" smtClean="0">
              <a:latin typeface="Californian FB" pitchFamily="18" charset="0"/>
            </a:endParaRPr>
          </a:p>
          <a:p>
            <a:r>
              <a:rPr lang="en-US" dirty="0" smtClean="0">
                <a:latin typeface="Californian FB" pitchFamily="18" charset="0"/>
              </a:rPr>
              <a:t>Bergmann believes that the biggest impact of flip teaching in his classroom is to increase human contact</a:t>
            </a:r>
            <a:endParaRPr lang="en-US" b="1" dirty="0">
              <a:latin typeface="Californian FB" pitchFamily="18" charset="0"/>
            </a:endParaRPr>
          </a:p>
        </p:txBody>
      </p:sp>
      <p:sp>
        <p:nvSpPr>
          <p:cNvPr id="4" name="TextBox 3"/>
          <p:cNvSpPr txBox="1"/>
          <p:nvPr>
            <p:custDataLst>
              <p:tags r:id="rId4"/>
            </p:custDataLst>
          </p:nvPr>
        </p:nvSpPr>
        <p:spPr>
          <a:xfrm>
            <a:off x="2476500" y="1066800"/>
            <a:ext cx="4076700" cy="369332"/>
          </a:xfrm>
          <a:prstGeom prst="rect">
            <a:avLst/>
          </a:prstGeom>
          <a:noFill/>
        </p:spPr>
        <p:txBody>
          <a:bodyPr wrap="square" rtlCol="0">
            <a:spAutoFit/>
          </a:bodyPr>
          <a:lstStyle/>
          <a:p>
            <a:r>
              <a:rPr lang="en-US" i="1" dirty="0" smtClean="0">
                <a:latin typeface="Californian FB" pitchFamily="18" charset="0"/>
              </a:rPr>
              <a:t>A Quick History Lesson (according to Wikipedia)</a:t>
            </a:r>
            <a:endParaRPr lang="en-US" i="1" dirty="0">
              <a:latin typeface="Californian FB" pitchFamily="18" charset="0"/>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920240" y="2286000"/>
            <a:ext cx="5486400" cy="1470025"/>
          </a:xfrm>
          <a:ln>
            <a:noFill/>
          </a:ln>
        </p:spPr>
        <p:txBody>
          <a:bodyPr/>
          <a:lstStyle/>
          <a:p>
            <a:r>
              <a:rPr lang="en-US" b="1" cap="small" dirty="0" smtClean="0">
                <a:latin typeface="Californian FB" pitchFamily="18" charset="0"/>
              </a:rPr>
              <a:t>Flipped Classrooms</a:t>
            </a:r>
            <a:endParaRPr lang="en-US" b="1" cap="small" dirty="0">
              <a:latin typeface="Californian FB" pitchFamily="18" charset="0"/>
            </a:endParaRPr>
          </a:p>
        </p:txBody>
      </p:sp>
      <p:sp>
        <p:nvSpPr>
          <p:cNvPr id="11" name="Rectangle 10"/>
          <p:cNvSpPr/>
          <p:nvPr>
            <p:custDataLst>
              <p:tags r:id="rId3"/>
            </p:custDataLst>
          </p:nvPr>
        </p:nvSpPr>
        <p:spPr>
          <a:xfrm>
            <a:off x="685800" y="304800"/>
            <a:ext cx="7955280" cy="2308324"/>
          </a:xfrm>
          <a:prstGeom prst="rect">
            <a:avLst/>
          </a:prstGeom>
        </p:spPr>
        <p:txBody>
          <a:bodyPr wrap="square">
            <a:spAutoFit/>
          </a:bodyPr>
          <a:lstStyle/>
          <a:p>
            <a:r>
              <a:rPr lang="en-US" b="1" dirty="0" smtClean="0">
                <a:solidFill>
                  <a:srgbClr val="002060"/>
                </a:solidFill>
                <a:latin typeface="Californian FB" pitchFamily="18" charset="0"/>
              </a:rPr>
              <a:t>It’s </a:t>
            </a:r>
            <a:r>
              <a:rPr lang="en-US" b="1" dirty="0">
                <a:solidFill>
                  <a:srgbClr val="002060"/>
                </a:solidFill>
                <a:latin typeface="Californian FB" pitchFamily="18" charset="0"/>
              </a:rPr>
              <a:t>setting an specific learning goal, providing the resources, including feedback, outside of the classroom.....incorporating support, communication and accountability.  This becomes the foundation for a well planned deeper classroom investigation, application and/or practice.  These learning goals can be based on a concept, a skill or just an introduction regarding the existence of topic....a teaser. </a:t>
            </a:r>
            <a:endParaRPr lang="en-US" b="1" dirty="0" smtClean="0">
              <a:solidFill>
                <a:srgbClr val="002060"/>
              </a:solidFill>
              <a:latin typeface="Californian FB" pitchFamily="18" charset="0"/>
            </a:endParaRPr>
          </a:p>
          <a:p>
            <a:pPr algn="r"/>
            <a:r>
              <a:rPr lang="en-US" b="1" dirty="0" smtClean="0">
                <a:solidFill>
                  <a:srgbClr val="002060"/>
                </a:solidFill>
                <a:latin typeface="Californian FB" pitchFamily="18" charset="0"/>
              </a:rPr>
              <a:t>                                                                                                              John Venner</a:t>
            </a:r>
            <a:br>
              <a:rPr lang="en-US" b="1" dirty="0" smtClean="0">
                <a:solidFill>
                  <a:srgbClr val="002060"/>
                </a:solidFill>
                <a:latin typeface="Californian FB" pitchFamily="18" charset="0"/>
              </a:rPr>
            </a:br>
            <a:endParaRPr lang="en-US" b="1" dirty="0">
              <a:solidFill>
                <a:srgbClr val="002060"/>
              </a:solidFill>
              <a:latin typeface="Californian FB" pitchFamily="18" charset="0"/>
            </a:endParaRPr>
          </a:p>
        </p:txBody>
      </p:sp>
      <p:sp>
        <p:nvSpPr>
          <p:cNvPr id="12" name="Rectangle 11"/>
          <p:cNvSpPr/>
          <p:nvPr>
            <p:custDataLst>
              <p:tags r:id="rId4"/>
            </p:custDataLst>
          </p:nvPr>
        </p:nvSpPr>
        <p:spPr>
          <a:xfrm>
            <a:off x="685800" y="4092476"/>
            <a:ext cx="7955280" cy="2308324"/>
          </a:xfrm>
          <a:prstGeom prst="rect">
            <a:avLst/>
          </a:prstGeom>
        </p:spPr>
        <p:txBody>
          <a:bodyPr wrap="square">
            <a:spAutoFit/>
          </a:bodyPr>
          <a:lstStyle/>
          <a:p>
            <a:r>
              <a:rPr lang="en-US" b="1" dirty="0" smtClean="0">
                <a:solidFill>
                  <a:srgbClr val="002060"/>
                </a:solidFill>
                <a:latin typeface="Californian FB" pitchFamily="18" charset="0"/>
              </a:rPr>
              <a:t>The </a:t>
            </a:r>
            <a:r>
              <a:rPr lang="en-US" b="1" dirty="0">
                <a:solidFill>
                  <a:srgbClr val="002060"/>
                </a:solidFill>
                <a:latin typeface="Californian FB" pitchFamily="18" charset="0"/>
              </a:rPr>
              <a:t>flip is more about what the classroom environment is transformed into. For me, it’s a project based, student led environment, in which my role allows for students to select topics, products, and ask deeper questions, often through collaboration or tapping into experts through research. The “flip” provides the content knowledge needed for students to participate in class. </a:t>
            </a:r>
            <a:r>
              <a:rPr lang="en-US" dirty="0" smtClean="0">
                <a:latin typeface="Californian FB" pitchFamily="18" charset="0"/>
              </a:rPr>
              <a:t/>
            </a:r>
            <a:br>
              <a:rPr lang="en-US" dirty="0" smtClean="0">
                <a:latin typeface="Californian FB" pitchFamily="18" charset="0"/>
              </a:rPr>
            </a:br>
            <a:endParaRPr lang="en-US" dirty="0" smtClean="0">
              <a:latin typeface="Californian FB" pitchFamily="18" charset="0"/>
            </a:endParaRPr>
          </a:p>
          <a:p>
            <a:pPr algn="r"/>
            <a:r>
              <a:rPr lang="en-US" b="1" dirty="0" smtClean="0">
                <a:solidFill>
                  <a:srgbClr val="002060"/>
                </a:solidFill>
                <a:latin typeface="Californian FB" pitchFamily="18" charset="0"/>
              </a:rPr>
              <a:t>Chad Evans</a:t>
            </a:r>
            <a:br>
              <a:rPr lang="en-US" b="1" dirty="0" smtClean="0">
                <a:solidFill>
                  <a:srgbClr val="002060"/>
                </a:solidFill>
                <a:latin typeface="Californian FB" pitchFamily="18" charset="0"/>
              </a:rPr>
            </a:br>
            <a:endParaRPr lang="en-US" b="1" dirty="0">
              <a:solidFill>
                <a:srgbClr val="002060"/>
              </a:solidFill>
              <a:latin typeface="Californian FB" pitchFamily="18" charset="0"/>
            </a:endParaRPr>
          </a:p>
        </p:txBody>
      </p:sp>
      <p:pic>
        <p:nvPicPr>
          <p:cNvPr id="13" name="Intro_to_the_Flipped_Classroom_for_parents_YouTube.avi">
            <a:hlinkClick r:id="" action="ppaction://media"/>
          </p:cNvPr>
          <p:cNvPicPr>
            <a:picLocks noRot="1" noChangeAspect="1"/>
          </p:cNvPicPr>
          <p:nvPr>
            <a:videoFile r:link="rId5"/>
            <p:custDataLst>
              <p:tags r:id="rId6"/>
            </p:custDataLst>
          </p:nvPr>
        </p:nvPicPr>
        <p:blipFill>
          <a:blip r:embed="rId10" cstate="print"/>
          <a:stretch>
            <a:fillRect/>
          </a:stretch>
        </p:blipFill>
        <p:spPr>
          <a:xfrm>
            <a:off x="1600200" y="1981200"/>
            <a:ext cx="6096000" cy="3429000"/>
          </a:xfrm>
          <a:prstGeom prst="rect">
            <a:avLst/>
          </a:prstGeom>
        </p:spPr>
      </p:pic>
      <p:pic>
        <p:nvPicPr>
          <p:cNvPr id="6" name="Flipped_Classroom_YouTube.avi">
            <a:hlinkClick r:id="" action="ppaction://media"/>
          </p:cNvPr>
          <p:cNvPicPr>
            <a:picLocks noRot="1" noChangeAspect="1"/>
          </p:cNvPicPr>
          <p:nvPr>
            <a:videoFile r:link="rId7"/>
            <p:custDataLst>
              <p:tags r:id="rId8"/>
            </p:custDataLst>
          </p:nvPr>
        </p:nvPicPr>
        <p:blipFill>
          <a:blip r:embed="rId11" cstate="print"/>
          <a:stretch>
            <a:fillRect/>
          </a:stretch>
        </p:blipFill>
        <p:spPr>
          <a:xfrm>
            <a:off x="1600200" y="1981200"/>
            <a:ext cx="6096000" cy="342900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heckerboard(across)">
                                      <p:cBhvr>
                                        <p:cTn id="7" dur="5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checkerboard(across)">
                                      <p:cBhvr>
                                        <p:cTn id="12" dur="500"/>
                                        <p:tgtEl>
                                          <p:spTgt spid="12"/>
                                        </p:tgtEl>
                                      </p:cBhvr>
                                    </p:animEffec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64" presetClass="path" presetSubtype="0" accel="50000" decel="50000" fill="hold" grpId="0" nodeType="clickEffect">
                                  <p:stCondLst>
                                    <p:cond delay="0"/>
                                  </p:stCondLst>
                                  <p:childTnLst>
                                    <p:animMotion origin="layout" path="M 0 0  L 0 -0.33302  E" pathEditMode="relative" ptsTypes="">
                                      <p:cBhvr>
                                        <p:cTn id="16" dur="2000" fill="hold"/>
                                        <p:tgtEl>
                                          <p:spTgt spid="2"/>
                                        </p:tgtEl>
                                        <p:attrNameLst>
                                          <p:attrName>ppt_x</p:attrName>
                                          <p:attrName>ppt_y</p:attrName>
                                        </p:attrNameLst>
                                      </p:cBhvr>
                                    </p:animMotion>
                                  </p:childTnLst>
                                </p:cTn>
                              </p:par>
                              <p:par>
                                <p:cTn id="17" presetID="5" presetClass="entr" presetSubtype="1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checkerboard(across)">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checkerboard(across)">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5" restart="whenNotActive" fill="hold" evtFilter="cancelBubble" nodeType="interactiveSeq">
                <p:stCondLst>
                  <p:cond evt="onClick" delay="0">
                    <p:tgtEl>
                      <p:spTgt spid="13"/>
                    </p:tgtEl>
                  </p:cond>
                </p:stCondLst>
                <p:endSync evt="end" delay="0">
                  <p:rtn val="all"/>
                </p:endSync>
                <p:childTnLst>
                  <p:par>
                    <p:cTn id="26" fill="hold">
                      <p:stCondLst>
                        <p:cond delay="0"/>
                      </p:stCondLst>
                      <p:childTnLst>
                        <p:par>
                          <p:cTn id="27" fill="hold">
                            <p:stCondLst>
                              <p:cond delay="0"/>
                            </p:stCondLst>
                            <p:childTnLst>
                              <p:par>
                                <p:cTn id="28" presetID="2" presetClass="mediacall" presetSubtype="0" fill="hold" nodeType="clickEffect">
                                  <p:stCondLst>
                                    <p:cond delay="0"/>
                                  </p:stCondLst>
                                  <p:childTnLst>
                                    <p:cmd type="call" cmd="togglePause">
                                      <p:cBhvr>
                                        <p:cTn id="29" dur="1" fill="hold"/>
                                        <p:tgtEl>
                                          <p:spTgt spid="13"/>
                                        </p:tgtEl>
                                      </p:cBhvr>
                                    </p:cmd>
                                  </p:childTnLst>
                                </p:cTn>
                              </p:par>
                            </p:childTnLst>
                          </p:cTn>
                        </p:par>
                      </p:childTnLst>
                    </p:cTn>
                  </p:par>
                </p:childTnLst>
              </p:cTn>
              <p:nextCondLst>
                <p:cond evt="onClick" delay="0">
                  <p:tgtEl>
                    <p:spTgt spid="13"/>
                  </p:tgtEl>
                </p:cond>
              </p:nextCondLst>
            </p:seq>
            <p:video>
              <p:cMediaNode>
                <p:cTn id="30" fill="hold" display="0">
                  <p:stCondLst>
                    <p:cond delay="indefinite"/>
                  </p:stCondLst>
                  <p:endCondLst>
                    <p:cond evt="onNext" delay="0">
                      <p:tgtEl>
                        <p:sldTgt/>
                      </p:tgtEl>
                    </p:cond>
                    <p:cond evt="onPrev" delay="0">
                      <p:tgtEl>
                        <p:sldTgt/>
                      </p:tgtEl>
                    </p:cond>
                  </p:endCondLst>
                </p:cTn>
                <p:tgtEl>
                  <p:spTgt spid="13"/>
                </p:tgtEl>
              </p:cMediaNode>
            </p:video>
            <p:seq concurrent="1" nextAc="seek">
              <p:cTn id="31" restart="whenNotActive" fill="hold" evtFilter="cancelBubble" nodeType="interactiveSeq">
                <p:stCondLst>
                  <p:cond evt="onClick" delay="0">
                    <p:tgtEl>
                      <p:spTgt spid="6"/>
                    </p:tgtEl>
                  </p:cond>
                </p:stCondLst>
                <p:endSync evt="end" delay="0">
                  <p:rtn val="all"/>
                </p:endSync>
                <p:childTnLst>
                  <p:par>
                    <p:cTn id="32" fill="hold">
                      <p:stCondLst>
                        <p:cond delay="0"/>
                      </p:stCondLst>
                      <p:childTnLst>
                        <p:par>
                          <p:cTn id="33" fill="hold">
                            <p:stCondLst>
                              <p:cond delay="0"/>
                            </p:stCondLst>
                            <p:childTnLst>
                              <p:par>
                                <p:cTn id="34" presetID="2" presetClass="mediacall" presetSubtype="0" fill="hold" nodeType="clickEffect">
                                  <p:stCondLst>
                                    <p:cond delay="0"/>
                                  </p:stCondLst>
                                  <p:childTnLst>
                                    <p:cmd type="call" cmd="togglePause">
                                      <p:cBhvr>
                                        <p:cTn id="35" dur="1" fill="hold"/>
                                        <p:tgtEl>
                                          <p:spTgt spid="6"/>
                                        </p:tgtEl>
                                      </p:cBhvr>
                                    </p:cmd>
                                  </p:childTnLst>
                                </p:cTn>
                              </p:par>
                            </p:childTnLst>
                          </p:cTn>
                        </p:par>
                      </p:childTnLst>
                    </p:cTn>
                  </p:par>
                </p:childTnLst>
              </p:cTn>
              <p:nextCondLst>
                <p:cond evt="onClick" delay="0">
                  <p:tgtEl>
                    <p:spTgt spid="6"/>
                  </p:tgtEl>
                </p:cond>
              </p:nextCondLst>
            </p:seq>
            <p:video>
              <p:cMediaNode>
                <p:cTn id="36" fill="hold" display="0">
                  <p:stCondLst>
                    <p:cond delay="indefinite"/>
                  </p:stCondLst>
                  <p:endCondLst>
                    <p:cond evt="onNext" delay="0">
                      <p:tgtEl>
                        <p:sldTgt/>
                      </p:tgtEl>
                    </p:cond>
                    <p:cond evt="onPrev" delay="0">
                      <p:tgtEl>
                        <p:sldTgt/>
                      </p:tgtEl>
                    </p:cond>
                  </p:endCondLst>
                </p:cTn>
                <p:tgtEl>
                  <p:spTgt spid="6"/>
                </p:tgtEl>
              </p:cMediaNode>
            </p:video>
          </p:childTnLst>
        </p:cTn>
      </p:par>
    </p:tnLst>
    <p:bldLst>
      <p:bldP spid="2" grpId="0"/>
      <p:bldP spid="11"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905000" y="-22225"/>
            <a:ext cx="5486400" cy="1470025"/>
          </a:xfrm>
          <a:ln>
            <a:noFill/>
          </a:ln>
        </p:spPr>
        <p:txBody>
          <a:bodyPr/>
          <a:lstStyle/>
          <a:p>
            <a:r>
              <a:rPr lang="en-US" b="1" cap="small" dirty="0" smtClean="0">
                <a:latin typeface="Californian FB" pitchFamily="18" charset="0"/>
              </a:rPr>
              <a:t>Flipped Classrooms</a:t>
            </a:r>
            <a:endParaRPr lang="en-US" b="1" cap="small" dirty="0">
              <a:latin typeface="Californian FB" pitchFamily="18" charset="0"/>
            </a:endParaRPr>
          </a:p>
        </p:txBody>
      </p:sp>
      <p:grpSp>
        <p:nvGrpSpPr>
          <p:cNvPr id="3" name="Group 9"/>
          <p:cNvGrpSpPr/>
          <p:nvPr>
            <p:custDataLst>
              <p:tags r:id="rId3"/>
            </p:custDataLst>
          </p:nvPr>
        </p:nvGrpSpPr>
        <p:grpSpPr>
          <a:xfrm>
            <a:off x="4098472" y="1600200"/>
            <a:ext cx="3537858" cy="3675221"/>
            <a:chOff x="3219450" y="1752600"/>
            <a:chExt cx="2857500" cy="2589652"/>
          </a:xfrm>
        </p:grpSpPr>
        <p:pic>
          <p:nvPicPr>
            <p:cNvPr id="11274" name="Picture 10" descr="http://jc-schools.net/dynamic/images/blooms.gif"/>
            <p:cNvPicPr>
              <a:picLocks noChangeAspect="1" noChangeArrowheads="1"/>
            </p:cNvPicPr>
            <p:nvPr/>
          </p:nvPicPr>
          <p:blipFill>
            <a:blip r:embed="rId9" cstate="print"/>
            <a:srcRect/>
            <a:stretch>
              <a:fillRect/>
            </a:stretch>
          </p:blipFill>
          <p:spPr bwMode="auto">
            <a:xfrm>
              <a:off x="3219450" y="1752600"/>
              <a:ext cx="2857500" cy="2371726"/>
            </a:xfrm>
            <a:prstGeom prst="rect">
              <a:avLst/>
            </a:prstGeom>
            <a:noFill/>
          </p:spPr>
        </p:pic>
        <p:sp>
          <p:nvSpPr>
            <p:cNvPr id="9" name="TextBox 8"/>
            <p:cNvSpPr txBox="1"/>
            <p:nvPr/>
          </p:nvSpPr>
          <p:spPr>
            <a:xfrm>
              <a:off x="3355731" y="4168759"/>
              <a:ext cx="2646484" cy="173493"/>
            </a:xfrm>
            <a:prstGeom prst="rect">
              <a:avLst/>
            </a:prstGeom>
            <a:noFill/>
          </p:spPr>
          <p:txBody>
            <a:bodyPr wrap="square" rtlCol="0">
              <a:spAutoFit/>
            </a:bodyPr>
            <a:lstStyle/>
            <a:p>
              <a:r>
                <a:rPr lang="en-US" sz="1000" dirty="0" smtClean="0"/>
                <a:t>Taken From:  http://jc-schools.net/dynamic/blooms.html</a:t>
              </a:r>
              <a:endParaRPr lang="en-US" sz="1000" dirty="0"/>
            </a:p>
          </p:txBody>
        </p:sp>
      </p:grpSp>
      <p:sp>
        <p:nvSpPr>
          <p:cNvPr id="8" name="TextBox 7"/>
          <p:cNvSpPr txBox="1"/>
          <p:nvPr>
            <p:custDataLst>
              <p:tags r:id="rId4"/>
            </p:custDataLst>
          </p:nvPr>
        </p:nvSpPr>
        <p:spPr>
          <a:xfrm>
            <a:off x="914400" y="2667000"/>
            <a:ext cx="1981200" cy="400110"/>
          </a:xfrm>
          <a:prstGeom prst="rect">
            <a:avLst/>
          </a:prstGeom>
          <a:noFill/>
        </p:spPr>
        <p:txBody>
          <a:bodyPr wrap="square" rtlCol="0">
            <a:spAutoFit/>
          </a:bodyPr>
          <a:lstStyle/>
          <a:p>
            <a:r>
              <a:rPr lang="en-US" sz="2000" dirty="0" smtClean="0">
                <a:latin typeface="Californian FB" pitchFamily="18" charset="0"/>
              </a:rPr>
              <a:t>Outside of Class</a:t>
            </a:r>
            <a:endParaRPr lang="en-US" sz="2000" dirty="0">
              <a:latin typeface="Californian FB" pitchFamily="18" charset="0"/>
            </a:endParaRPr>
          </a:p>
        </p:txBody>
      </p:sp>
      <p:sp>
        <p:nvSpPr>
          <p:cNvPr id="10" name="TextBox 9"/>
          <p:cNvSpPr txBox="1"/>
          <p:nvPr>
            <p:custDataLst>
              <p:tags r:id="rId5"/>
            </p:custDataLst>
          </p:nvPr>
        </p:nvSpPr>
        <p:spPr>
          <a:xfrm>
            <a:off x="1676400" y="4419600"/>
            <a:ext cx="1066800" cy="400110"/>
          </a:xfrm>
          <a:prstGeom prst="rect">
            <a:avLst/>
          </a:prstGeom>
          <a:noFill/>
        </p:spPr>
        <p:txBody>
          <a:bodyPr wrap="square" rtlCol="0">
            <a:spAutoFit/>
          </a:bodyPr>
          <a:lstStyle/>
          <a:p>
            <a:r>
              <a:rPr lang="en-US" sz="2000" dirty="0" smtClean="0">
                <a:latin typeface="Californian FB" pitchFamily="18" charset="0"/>
              </a:rPr>
              <a:t>In Class</a:t>
            </a:r>
            <a:endParaRPr lang="en-US" sz="2000" dirty="0">
              <a:latin typeface="Californian FB" pitchFamily="18" charset="0"/>
            </a:endParaRPr>
          </a:p>
        </p:txBody>
      </p:sp>
      <p:sp>
        <p:nvSpPr>
          <p:cNvPr id="12" name="Left Brace 11"/>
          <p:cNvSpPr/>
          <p:nvPr>
            <p:custDataLst>
              <p:tags r:id="rId6"/>
            </p:custDataLst>
          </p:nvPr>
        </p:nvSpPr>
        <p:spPr>
          <a:xfrm>
            <a:off x="2971800" y="1600200"/>
            <a:ext cx="914400" cy="25146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Left Brace 12"/>
          <p:cNvSpPr/>
          <p:nvPr>
            <p:custDataLst>
              <p:tags r:id="rId7"/>
            </p:custDataLst>
          </p:nvPr>
        </p:nvSpPr>
        <p:spPr>
          <a:xfrm>
            <a:off x="2971800" y="4267200"/>
            <a:ext cx="914400" cy="6858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905000" y="-22225"/>
            <a:ext cx="5486400" cy="1470025"/>
          </a:xfrm>
          <a:ln>
            <a:noFill/>
          </a:ln>
        </p:spPr>
        <p:txBody>
          <a:bodyPr/>
          <a:lstStyle/>
          <a:p>
            <a:r>
              <a:rPr lang="en-US" b="1" cap="small" dirty="0" smtClean="0">
                <a:latin typeface="Californian FB" pitchFamily="18" charset="0"/>
              </a:rPr>
              <a:t>Flipped Classrooms</a:t>
            </a:r>
            <a:endParaRPr lang="en-US" b="1" cap="small" dirty="0">
              <a:latin typeface="Californian FB" pitchFamily="18" charset="0"/>
            </a:endParaRPr>
          </a:p>
        </p:txBody>
      </p:sp>
      <p:grpSp>
        <p:nvGrpSpPr>
          <p:cNvPr id="3" name="Group 9"/>
          <p:cNvGrpSpPr/>
          <p:nvPr>
            <p:custDataLst>
              <p:tags r:id="rId3"/>
            </p:custDataLst>
          </p:nvPr>
        </p:nvGrpSpPr>
        <p:grpSpPr>
          <a:xfrm flipH="1" flipV="1">
            <a:off x="4098472" y="1219200"/>
            <a:ext cx="3537858" cy="3675221"/>
            <a:chOff x="3219450" y="1752600"/>
            <a:chExt cx="2857500" cy="2589652"/>
          </a:xfrm>
        </p:grpSpPr>
        <p:pic>
          <p:nvPicPr>
            <p:cNvPr id="11274" name="Picture 10" descr="http://jc-schools.net/dynamic/images/blooms.gif"/>
            <p:cNvPicPr>
              <a:picLocks noChangeAspect="1" noChangeArrowheads="1"/>
            </p:cNvPicPr>
            <p:nvPr/>
          </p:nvPicPr>
          <p:blipFill>
            <a:blip r:embed="rId10" cstate="print"/>
            <a:srcRect/>
            <a:stretch>
              <a:fillRect/>
            </a:stretch>
          </p:blipFill>
          <p:spPr bwMode="auto">
            <a:xfrm>
              <a:off x="3219450" y="1752600"/>
              <a:ext cx="2857500" cy="2371726"/>
            </a:xfrm>
            <a:prstGeom prst="rect">
              <a:avLst/>
            </a:prstGeom>
            <a:noFill/>
          </p:spPr>
        </p:pic>
        <p:sp>
          <p:nvSpPr>
            <p:cNvPr id="9" name="TextBox 8"/>
            <p:cNvSpPr txBox="1"/>
            <p:nvPr/>
          </p:nvSpPr>
          <p:spPr>
            <a:xfrm>
              <a:off x="3355731" y="4168759"/>
              <a:ext cx="2646484" cy="173493"/>
            </a:xfrm>
            <a:prstGeom prst="rect">
              <a:avLst/>
            </a:prstGeom>
            <a:noFill/>
          </p:spPr>
          <p:txBody>
            <a:bodyPr wrap="square" rtlCol="0">
              <a:spAutoFit/>
            </a:bodyPr>
            <a:lstStyle/>
            <a:p>
              <a:r>
                <a:rPr lang="en-US" sz="1000" dirty="0" smtClean="0"/>
                <a:t>Taken From:  http://jc-schools.net/dynamic/blooms.html</a:t>
              </a:r>
              <a:endParaRPr lang="en-US" sz="1000" dirty="0"/>
            </a:p>
          </p:txBody>
        </p:sp>
      </p:grpSp>
      <p:sp>
        <p:nvSpPr>
          <p:cNvPr id="8" name="TextBox 7"/>
          <p:cNvSpPr txBox="1"/>
          <p:nvPr>
            <p:custDataLst>
              <p:tags r:id="rId4"/>
            </p:custDataLst>
          </p:nvPr>
        </p:nvSpPr>
        <p:spPr>
          <a:xfrm>
            <a:off x="914400" y="1981200"/>
            <a:ext cx="1981200" cy="400110"/>
          </a:xfrm>
          <a:prstGeom prst="rect">
            <a:avLst/>
          </a:prstGeom>
          <a:noFill/>
        </p:spPr>
        <p:txBody>
          <a:bodyPr wrap="square" rtlCol="0">
            <a:spAutoFit/>
          </a:bodyPr>
          <a:lstStyle/>
          <a:p>
            <a:r>
              <a:rPr lang="en-US" sz="2000" dirty="0" smtClean="0">
                <a:latin typeface="Californian FB" pitchFamily="18" charset="0"/>
              </a:rPr>
              <a:t>Outside of Class</a:t>
            </a:r>
            <a:endParaRPr lang="en-US" sz="2000" dirty="0">
              <a:latin typeface="Californian FB" pitchFamily="18" charset="0"/>
            </a:endParaRPr>
          </a:p>
        </p:txBody>
      </p:sp>
      <p:sp>
        <p:nvSpPr>
          <p:cNvPr id="10" name="TextBox 9"/>
          <p:cNvSpPr txBox="1"/>
          <p:nvPr>
            <p:custDataLst>
              <p:tags r:id="rId5"/>
            </p:custDataLst>
          </p:nvPr>
        </p:nvSpPr>
        <p:spPr>
          <a:xfrm>
            <a:off x="1676400" y="3714690"/>
            <a:ext cx="1066800" cy="400110"/>
          </a:xfrm>
          <a:prstGeom prst="rect">
            <a:avLst/>
          </a:prstGeom>
          <a:noFill/>
        </p:spPr>
        <p:txBody>
          <a:bodyPr wrap="square" rtlCol="0">
            <a:spAutoFit/>
          </a:bodyPr>
          <a:lstStyle/>
          <a:p>
            <a:r>
              <a:rPr lang="en-US" sz="2000" dirty="0" smtClean="0">
                <a:latin typeface="Californian FB" pitchFamily="18" charset="0"/>
              </a:rPr>
              <a:t>In Class</a:t>
            </a:r>
            <a:endParaRPr lang="en-US" sz="2000" dirty="0">
              <a:latin typeface="Californian FB" pitchFamily="18" charset="0"/>
            </a:endParaRPr>
          </a:p>
        </p:txBody>
      </p:sp>
      <p:sp>
        <p:nvSpPr>
          <p:cNvPr id="12" name="Left Brace 11"/>
          <p:cNvSpPr/>
          <p:nvPr>
            <p:custDataLst>
              <p:tags r:id="rId6"/>
            </p:custDataLst>
          </p:nvPr>
        </p:nvSpPr>
        <p:spPr>
          <a:xfrm>
            <a:off x="2971800" y="1600200"/>
            <a:ext cx="914400" cy="11430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Left Brace 12"/>
          <p:cNvSpPr/>
          <p:nvPr>
            <p:custDataLst>
              <p:tags r:id="rId7"/>
            </p:custDataLst>
          </p:nvPr>
        </p:nvSpPr>
        <p:spPr>
          <a:xfrm>
            <a:off x="2971800" y="2819400"/>
            <a:ext cx="914400" cy="21336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p:cNvSpPr txBox="1"/>
          <p:nvPr>
            <p:custDataLst>
              <p:tags r:id="rId8"/>
            </p:custDataLst>
          </p:nvPr>
        </p:nvSpPr>
        <p:spPr>
          <a:xfrm>
            <a:off x="2514600" y="6248400"/>
            <a:ext cx="3962400" cy="369332"/>
          </a:xfrm>
          <a:prstGeom prst="rect">
            <a:avLst/>
          </a:prstGeom>
          <a:noFill/>
        </p:spPr>
        <p:txBody>
          <a:bodyPr wrap="square" rtlCol="0">
            <a:spAutoFit/>
          </a:bodyPr>
          <a:lstStyle/>
          <a:p>
            <a:r>
              <a:rPr lang="en-US" dirty="0" smtClean="0">
                <a:latin typeface="Californian FB" pitchFamily="18" charset="0"/>
                <a:hlinkClick r:id="rId11"/>
              </a:rPr>
              <a:t>Bloom’s Taxonomy of Learning Domains</a:t>
            </a:r>
            <a:endParaRPr lang="en-US" dirty="0">
              <a:latin typeface="Californian FB" pitchFamily="18" charset="0"/>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heckerboard(across)">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ags/tag1.xml><?xml version="1.0" encoding="utf-8"?>
<p:tagLst xmlns:a="http://schemas.openxmlformats.org/drawingml/2006/main" xmlns:r="http://schemas.openxmlformats.org/officeDocument/2006/relationships" xmlns:p="http://schemas.openxmlformats.org/presentationml/2006/main">
  <p:tag name="DVSHAPEID" val="yqm0RksMpp1A5Fw4PZxxP7"/>
</p:tagLst>
</file>

<file path=ppt/tags/tag10.xml><?xml version="1.0" encoding="utf-8"?>
<p:tagLst xmlns:a="http://schemas.openxmlformats.org/drawingml/2006/main" xmlns:r="http://schemas.openxmlformats.org/officeDocument/2006/relationships" xmlns:p="http://schemas.openxmlformats.org/presentationml/2006/main">
  <p:tag name="DVSHAPEID" val="pTMlLYKe90OCqr7wjUYstj"/>
</p:tagLst>
</file>

<file path=ppt/tags/tag100.xml><?xml version="1.0" encoding="utf-8"?>
<p:tagLst xmlns:a="http://schemas.openxmlformats.org/drawingml/2006/main" xmlns:r="http://schemas.openxmlformats.org/officeDocument/2006/relationships" xmlns:p="http://schemas.openxmlformats.org/presentationml/2006/main">
  <p:tag name="DVSECTIONID" val="aAfFRKc4hPERiwSzrUuUF9"/>
</p:tagLst>
</file>

<file path=ppt/tags/tag101.xml><?xml version="1.0" encoding="utf-8"?>
<p:tagLst xmlns:a="http://schemas.openxmlformats.org/drawingml/2006/main" xmlns:r="http://schemas.openxmlformats.org/officeDocument/2006/relationships" xmlns:p="http://schemas.openxmlformats.org/presentationml/2006/main">
  <p:tag name="DVSHAPEID" val="EJvN5VmUBiE8xlQ4PGPZGF"/>
</p:tagLst>
</file>

<file path=ppt/tags/tag102.xml><?xml version="1.0" encoding="utf-8"?>
<p:tagLst xmlns:a="http://schemas.openxmlformats.org/drawingml/2006/main" xmlns:r="http://schemas.openxmlformats.org/officeDocument/2006/relationships" xmlns:p="http://schemas.openxmlformats.org/presentationml/2006/main">
  <p:tag name="DVSHAPEID" val="48SYg31XHBzVbtgH3GsJ5J"/>
</p:tagLst>
</file>

<file path=ppt/tags/tag103.xml><?xml version="1.0" encoding="utf-8"?>
<p:tagLst xmlns:a="http://schemas.openxmlformats.org/drawingml/2006/main" xmlns:r="http://schemas.openxmlformats.org/officeDocument/2006/relationships" xmlns:p="http://schemas.openxmlformats.org/presentationml/2006/main">
  <p:tag name="DVSHAPEID" val="b8CSPtCMUCUYEnU7EiSEA2"/>
</p:tagLst>
</file>

<file path=ppt/tags/tag104.xml><?xml version="1.0" encoding="utf-8"?>
<p:tagLst xmlns:a="http://schemas.openxmlformats.org/drawingml/2006/main" xmlns:r="http://schemas.openxmlformats.org/officeDocument/2006/relationships" xmlns:p="http://schemas.openxmlformats.org/presentationml/2006/main">
  <p:tag name="DVSHAPEID" val="yC9nO7C9wWzkWKmodxkUHX"/>
</p:tagLst>
</file>

<file path=ppt/tags/tag105.xml><?xml version="1.0" encoding="utf-8"?>
<p:tagLst xmlns:a="http://schemas.openxmlformats.org/drawingml/2006/main" xmlns:r="http://schemas.openxmlformats.org/officeDocument/2006/relationships" xmlns:p="http://schemas.openxmlformats.org/presentationml/2006/main">
  <p:tag name="DVSHAPEID" val="0dPSNW19Qr98AZJsEvaL5Y"/>
</p:tagLst>
</file>

<file path=ppt/tags/tag106.xml><?xml version="1.0" encoding="utf-8"?>
<p:tagLst xmlns:a="http://schemas.openxmlformats.org/drawingml/2006/main" xmlns:r="http://schemas.openxmlformats.org/officeDocument/2006/relationships" xmlns:p="http://schemas.openxmlformats.org/presentationml/2006/main">
  <p:tag name="DVSHAPEID" val="pjqaKg5kkGlABWyVjF7n58"/>
</p:tagLst>
</file>

<file path=ppt/tags/tag107.xml><?xml version="1.0" encoding="utf-8"?>
<p:tagLst xmlns:a="http://schemas.openxmlformats.org/drawingml/2006/main" xmlns:r="http://schemas.openxmlformats.org/officeDocument/2006/relationships" xmlns:p="http://schemas.openxmlformats.org/presentationml/2006/main">
  <p:tag name="DVSHAPEID" val="bNamFLTPKVS2NvsCbL4w6t"/>
</p:tagLst>
</file>

<file path=ppt/tags/tag108.xml><?xml version="1.0" encoding="utf-8"?>
<p:tagLst xmlns:a="http://schemas.openxmlformats.org/drawingml/2006/main" xmlns:r="http://schemas.openxmlformats.org/officeDocument/2006/relationships" xmlns:p="http://schemas.openxmlformats.org/presentationml/2006/main">
  <p:tag name="DVSECTIONID" val="wie3ko8nec1n06rAuAn1P4"/>
</p:tagLst>
</file>

<file path=ppt/tags/tag109.xml><?xml version="1.0" encoding="utf-8"?>
<p:tagLst xmlns:a="http://schemas.openxmlformats.org/drawingml/2006/main" xmlns:r="http://schemas.openxmlformats.org/officeDocument/2006/relationships" xmlns:p="http://schemas.openxmlformats.org/presentationml/2006/main">
  <p:tag name="DVSHAPEID" val="NZoNUIbuEHSg7D0oBjruVq"/>
</p:tagLst>
</file>

<file path=ppt/tags/tag11.xml><?xml version="1.0" encoding="utf-8"?>
<p:tagLst xmlns:a="http://schemas.openxmlformats.org/drawingml/2006/main" xmlns:r="http://schemas.openxmlformats.org/officeDocument/2006/relationships" xmlns:p="http://schemas.openxmlformats.org/presentationml/2006/main">
  <p:tag name="DVSHAPEID" val="DKghDgzvsphHHhLlRDzWOC"/>
</p:tagLst>
</file>

<file path=ppt/tags/tag110.xml><?xml version="1.0" encoding="utf-8"?>
<p:tagLst xmlns:a="http://schemas.openxmlformats.org/drawingml/2006/main" xmlns:r="http://schemas.openxmlformats.org/officeDocument/2006/relationships" xmlns:p="http://schemas.openxmlformats.org/presentationml/2006/main">
  <p:tag name="DVSHAPEID" val="Iy82tHtmjz1I0aYSQaDfga"/>
</p:tagLst>
</file>

<file path=ppt/tags/tag111.xml><?xml version="1.0" encoding="utf-8"?>
<p:tagLst xmlns:a="http://schemas.openxmlformats.org/drawingml/2006/main" xmlns:r="http://schemas.openxmlformats.org/officeDocument/2006/relationships" xmlns:p="http://schemas.openxmlformats.org/presentationml/2006/main">
  <p:tag name="DVSHAPEID" val="axoPCN9K4CxmgPESfu0ioj"/>
</p:tagLst>
</file>

<file path=ppt/tags/tag112.xml><?xml version="1.0" encoding="utf-8"?>
<p:tagLst xmlns:a="http://schemas.openxmlformats.org/drawingml/2006/main" xmlns:r="http://schemas.openxmlformats.org/officeDocument/2006/relationships" xmlns:p="http://schemas.openxmlformats.org/presentationml/2006/main">
  <p:tag name="DVSHAPEID" val="eoCPqJsgRF9yoAEE5Gcyup"/>
</p:tagLst>
</file>

<file path=ppt/tags/tag113.xml><?xml version="1.0" encoding="utf-8"?>
<p:tagLst xmlns:a="http://schemas.openxmlformats.org/drawingml/2006/main" xmlns:r="http://schemas.openxmlformats.org/officeDocument/2006/relationships" xmlns:p="http://schemas.openxmlformats.org/presentationml/2006/main">
  <p:tag name="DVSHAPEID" val="bDT8dYV9fYLQiZcMmqhNKR"/>
</p:tagLst>
</file>

<file path=ppt/tags/tag114.xml><?xml version="1.0" encoding="utf-8"?>
<p:tagLst xmlns:a="http://schemas.openxmlformats.org/drawingml/2006/main" xmlns:r="http://schemas.openxmlformats.org/officeDocument/2006/relationships" xmlns:p="http://schemas.openxmlformats.org/presentationml/2006/main">
  <p:tag name="DVSHAPEID" val="dIr4dAok5QOPdZViwukHqa"/>
</p:tagLst>
</file>

<file path=ppt/tags/tag115.xml><?xml version="1.0" encoding="utf-8"?>
<p:tagLst xmlns:a="http://schemas.openxmlformats.org/drawingml/2006/main" xmlns:r="http://schemas.openxmlformats.org/officeDocument/2006/relationships" xmlns:p="http://schemas.openxmlformats.org/presentationml/2006/main">
  <p:tag name="DVSHAPEID" val="MxiEsijMgGEjqbG9KkKUSU"/>
</p:tagLst>
</file>

<file path=ppt/tags/tag116.xml><?xml version="1.0" encoding="utf-8"?>
<p:tagLst xmlns:a="http://schemas.openxmlformats.org/drawingml/2006/main" xmlns:r="http://schemas.openxmlformats.org/officeDocument/2006/relationships" xmlns:p="http://schemas.openxmlformats.org/presentationml/2006/main">
  <p:tag name="DVSHAPEID" val="2tLdQ4TNt3q2VTMz860jz7"/>
</p:tagLst>
</file>

<file path=ppt/tags/tag117.xml><?xml version="1.0" encoding="utf-8"?>
<p:tagLst xmlns:a="http://schemas.openxmlformats.org/drawingml/2006/main" xmlns:r="http://schemas.openxmlformats.org/officeDocument/2006/relationships" xmlns:p="http://schemas.openxmlformats.org/presentationml/2006/main">
  <p:tag name="DVSHAPEID" val="aUyKBnJZWwhSvOTfreStdB"/>
</p:tagLst>
</file>

<file path=ppt/tags/tag118.xml><?xml version="1.0" encoding="utf-8"?>
<p:tagLst xmlns:a="http://schemas.openxmlformats.org/drawingml/2006/main" xmlns:r="http://schemas.openxmlformats.org/officeDocument/2006/relationships" xmlns:p="http://schemas.openxmlformats.org/presentationml/2006/main">
  <p:tag name="DVSHAPEID" val="SofNnbcETzlUiRE6tw4t6U"/>
</p:tagLst>
</file>

<file path=ppt/tags/tag119.xml><?xml version="1.0" encoding="utf-8"?>
<p:tagLst xmlns:a="http://schemas.openxmlformats.org/drawingml/2006/main" xmlns:r="http://schemas.openxmlformats.org/officeDocument/2006/relationships" xmlns:p="http://schemas.openxmlformats.org/presentationml/2006/main">
  <p:tag name="DVSHAPEID" val="K3nXFTELq5Tz1auO0xNhCI"/>
</p:tagLst>
</file>

<file path=ppt/tags/tag12.xml><?xml version="1.0" encoding="utf-8"?>
<p:tagLst xmlns:a="http://schemas.openxmlformats.org/drawingml/2006/main" xmlns:r="http://schemas.openxmlformats.org/officeDocument/2006/relationships" xmlns:p="http://schemas.openxmlformats.org/presentationml/2006/main">
  <p:tag name="DVSHAPEID" val="7hU9dXhY8Y65f25ukuFEyo"/>
</p:tagLst>
</file>

<file path=ppt/tags/tag120.xml><?xml version="1.0" encoding="utf-8"?>
<p:tagLst xmlns:a="http://schemas.openxmlformats.org/drawingml/2006/main" xmlns:r="http://schemas.openxmlformats.org/officeDocument/2006/relationships" xmlns:p="http://schemas.openxmlformats.org/presentationml/2006/main">
  <p:tag name="DVSECTIONID" val="YiXZqAkspSG04WqOpNVTAs"/>
</p:tagLst>
</file>

<file path=ppt/tags/tag121.xml><?xml version="1.0" encoding="utf-8"?>
<p:tagLst xmlns:a="http://schemas.openxmlformats.org/drawingml/2006/main" xmlns:r="http://schemas.openxmlformats.org/officeDocument/2006/relationships" xmlns:p="http://schemas.openxmlformats.org/presentationml/2006/main">
  <p:tag name="DVSHAPEID" val="wAw2AlLmpKuXDbppvi079f"/>
</p:tagLst>
</file>

<file path=ppt/tags/tag122.xml><?xml version="1.0" encoding="utf-8"?>
<p:tagLst xmlns:a="http://schemas.openxmlformats.org/drawingml/2006/main" xmlns:r="http://schemas.openxmlformats.org/officeDocument/2006/relationships" xmlns:p="http://schemas.openxmlformats.org/presentationml/2006/main">
  <p:tag name="DVSHAPEID" val="0JPtBEwwFOi2wMrDij04G9"/>
</p:tagLst>
</file>

<file path=ppt/tags/tag123.xml><?xml version="1.0" encoding="utf-8"?>
<p:tagLst xmlns:a="http://schemas.openxmlformats.org/drawingml/2006/main" xmlns:r="http://schemas.openxmlformats.org/officeDocument/2006/relationships" xmlns:p="http://schemas.openxmlformats.org/presentationml/2006/main">
  <p:tag name="DVSHAPEID" val="53xjoA1vhuyhAMd7J6PS4F"/>
</p:tagLst>
</file>

<file path=ppt/tags/tag124.xml><?xml version="1.0" encoding="utf-8"?>
<p:tagLst xmlns:a="http://schemas.openxmlformats.org/drawingml/2006/main" xmlns:r="http://schemas.openxmlformats.org/officeDocument/2006/relationships" xmlns:p="http://schemas.openxmlformats.org/presentationml/2006/main">
  <p:tag name="DVSECTIONID" val="QUvL8QpTxEjsjW5lYx2MM8"/>
</p:tagLst>
</file>

<file path=ppt/tags/tag125.xml><?xml version="1.0" encoding="utf-8"?>
<p:tagLst xmlns:a="http://schemas.openxmlformats.org/drawingml/2006/main" xmlns:r="http://schemas.openxmlformats.org/officeDocument/2006/relationships" xmlns:p="http://schemas.openxmlformats.org/presentationml/2006/main">
  <p:tag name="DVSHAPEID" val="FBFCYSZG75yRDLWigVvaxN"/>
</p:tagLst>
</file>

<file path=ppt/tags/tag126.xml><?xml version="1.0" encoding="utf-8"?>
<p:tagLst xmlns:a="http://schemas.openxmlformats.org/drawingml/2006/main" xmlns:r="http://schemas.openxmlformats.org/officeDocument/2006/relationships" xmlns:p="http://schemas.openxmlformats.org/presentationml/2006/main">
  <p:tag name="DVSHAPEID" val="tfcEqazTeN4poVDMC8vBmt"/>
</p:tagLst>
</file>

<file path=ppt/tags/tag127.xml><?xml version="1.0" encoding="utf-8"?>
<p:tagLst xmlns:a="http://schemas.openxmlformats.org/drawingml/2006/main" xmlns:r="http://schemas.openxmlformats.org/officeDocument/2006/relationships" xmlns:p="http://schemas.openxmlformats.org/presentationml/2006/main">
  <p:tag name="DVSHAPEID" val="IJ8rbrQTnU8R7ppksO7eQL"/>
</p:tagLst>
</file>

<file path=ppt/tags/tag128.xml><?xml version="1.0" encoding="utf-8"?>
<p:tagLst xmlns:a="http://schemas.openxmlformats.org/drawingml/2006/main" xmlns:r="http://schemas.openxmlformats.org/officeDocument/2006/relationships" xmlns:p="http://schemas.openxmlformats.org/presentationml/2006/main">
  <p:tag name="DVSHAPEID" val="Men0EtjmFVrZxtvYZ82kqa"/>
</p:tagLst>
</file>

<file path=ppt/tags/tag129.xml><?xml version="1.0" encoding="utf-8"?>
<p:tagLst xmlns:a="http://schemas.openxmlformats.org/drawingml/2006/main" xmlns:r="http://schemas.openxmlformats.org/officeDocument/2006/relationships" xmlns:p="http://schemas.openxmlformats.org/presentationml/2006/main">
  <p:tag name="DVSHAPEID" val="hwNemhGGu8DXWU4aMmA1ec"/>
</p:tagLst>
</file>

<file path=ppt/tags/tag13.xml><?xml version="1.0" encoding="utf-8"?>
<p:tagLst xmlns:a="http://schemas.openxmlformats.org/drawingml/2006/main" xmlns:r="http://schemas.openxmlformats.org/officeDocument/2006/relationships" xmlns:p="http://schemas.openxmlformats.org/presentationml/2006/main">
  <p:tag name="DVSHAPEID" val="lJKQKY3kTwv1CZmt2Bdthj"/>
</p:tagLst>
</file>

<file path=ppt/tags/tag130.xml><?xml version="1.0" encoding="utf-8"?>
<p:tagLst xmlns:a="http://schemas.openxmlformats.org/drawingml/2006/main" xmlns:r="http://schemas.openxmlformats.org/officeDocument/2006/relationships" xmlns:p="http://schemas.openxmlformats.org/presentationml/2006/main">
  <p:tag name="DVSECTIONID" val="G02u9Faz5Wtvr2uFst3wl1"/>
</p:tagLst>
</file>

<file path=ppt/tags/tag131.xml><?xml version="1.0" encoding="utf-8"?>
<p:tagLst xmlns:a="http://schemas.openxmlformats.org/drawingml/2006/main" xmlns:r="http://schemas.openxmlformats.org/officeDocument/2006/relationships" xmlns:p="http://schemas.openxmlformats.org/presentationml/2006/main">
  <p:tag name="DVSHAPEID" val="q8RWOtPZbwkCXQcp72FZri"/>
</p:tagLst>
</file>

<file path=ppt/tags/tag132.xml><?xml version="1.0" encoding="utf-8"?>
<p:tagLst xmlns:a="http://schemas.openxmlformats.org/drawingml/2006/main" xmlns:r="http://schemas.openxmlformats.org/officeDocument/2006/relationships" xmlns:p="http://schemas.openxmlformats.org/presentationml/2006/main">
  <p:tag name="DVSHAPEID" val="mAxAUOlFKoV46FmqscQuW7"/>
</p:tagLst>
</file>

<file path=ppt/tags/tag133.xml><?xml version="1.0" encoding="utf-8"?>
<p:tagLst xmlns:a="http://schemas.openxmlformats.org/drawingml/2006/main" xmlns:r="http://schemas.openxmlformats.org/officeDocument/2006/relationships" xmlns:p="http://schemas.openxmlformats.org/presentationml/2006/main">
  <p:tag name="DVSHAPEID" val="CjXeXnfxlfK7Lhoez1DvLW"/>
</p:tagLst>
</file>

<file path=ppt/tags/tag134.xml><?xml version="1.0" encoding="utf-8"?>
<p:tagLst xmlns:a="http://schemas.openxmlformats.org/drawingml/2006/main" xmlns:r="http://schemas.openxmlformats.org/officeDocument/2006/relationships" xmlns:p="http://schemas.openxmlformats.org/presentationml/2006/main">
  <p:tag name="DVSHAPEID" val="GSKx2Hzs9WmfXdDGQXqc2G"/>
</p:tagLst>
</file>

<file path=ppt/tags/tag135.xml><?xml version="1.0" encoding="utf-8"?>
<p:tagLst xmlns:a="http://schemas.openxmlformats.org/drawingml/2006/main" xmlns:r="http://schemas.openxmlformats.org/officeDocument/2006/relationships" xmlns:p="http://schemas.openxmlformats.org/presentationml/2006/main">
  <p:tag name="DVSECTIONID" val="HBDuJ4PoQOFIdvIDHJIXzn"/>
</p:tagLst>
</file>

<file path=ppt/tags/tag136.xml><?xml version="1.0" encoding="utf-8"?>
<p:tagLst xmlns:a="http://schemas.openxmlformats.org/drawingml/2006/main" xmlns:r="http://schemas.openxmlformats.org/officeDocument/2006/relationships" xmlns:p="http://schemas.openxmlformats.org/presentationml/2006/main">
  <p:tag name="DVSHAPEID" val="jYT51eDPRqlGC4tqkxYT6N"/>
</p:tagLst>
</file>

<file path=ppt/tags/tag137.xml><?xml version="1.0" encoding="utf-8"?>
<p:tagLst xmlns:a="http://schemas.openxmlformats.org/drawingml/2006/main" xmlns:r="http://schemas.openxmlformats.org/officeDocument/2006/relationships" xmlns:p="http://schemas.openxmlformats.org/presentationml/2006/main">
  <p:tag name="DVSHAPEID" val="KwjbBTaF5yT0zLDXFkPj5W"/>
</p:tagLst>
</file>

<file path=ppt/tags/tag138.xml><?xml version="1.0" encoding="utf-8"?>
<p:tagLst xmlns:a="http://schemas.openxmlformats.org/drawingml/2006/main" xmlns:r="http://schemas.openxmlformats.org/officeDocument/2006/relationships" xmlns:p="http://schemas.openxmlformats.org/presentationml/2006/main">
  <p:tag name="DVSHAPEID" val="ThAycqDSe9AvenLQDJEblM"/>
</p:tagLst>
</file>

<file path=ppt/tags/tag139.xml><?xml version="1.0" encoding="utf-8"?>
<p:tagLst xmlns:a="http://schemas.openxmlformats.org/drawingml/2006/main" xmlns:r="http://schemas.openxmlformats.org/officeDocument/2006/relationships" xmlns:p="http://schemas.openxmlformats.org/presentationml/2006/main">
  <p:tag name="DVSHAPEID" val="MCvIMmSD3MIOC1A2HK2ckJ"/>
</p:tagLst>
</file>

<file path=ppt/tags/tag14.xml><?xml version="1.0" encoding="utf-8"?>
<p:tagLst xmlns:a="http://schemas.openxmlformats.org/drawingml/2006/main" xmlns:r="http://schemas.openxmlformats.org/officeDocument/2006/relationships" xmlns:p="http://schemas.openxmlformats.org/presentationml/2006/main">
  <p:tag name="DVSHAPEID" val="AB1Jgmi4h94IVapncjVN5z"/>
</p:tagLst>
</file>

<file path=ppt/tags/tag140.xml><?xml version="1.0" encoding="utf-8"?>
<p:tagLst xmlns:a="http://schemas.openxmlformats.org/drawingml/2006/main" xmlns:r="http://schemas.openxmlformats.org/officeDocument/2006/relationships" xmlns:p="http://schemas.openxmlformats.org/presentationml/2006/main">
  <p:tag name="DVSECTIONID" val="YOu2Ri4zIgNFirREW6KG5E"/>
</p:tagLst>
</file>

<file path=ppt/tags/tag141.xml><?xml version="1.0" encoding="utf-8"?>
<p:tagLst xmlns:a="http://schemas.openxmlformats.org/drawingml/2006/main" xmlns:r="http://schemas.openxmlformats.org/officeDocument/2006/relationships" xmlns:p="http://schemas.openxmlformats.org/presentationml/2006/main">
  <p:tag name="DVSHAPEID" val="q3wfcPH5FUB7uY3tDh0A6N"/>
</p:tagLst>
</file>

<file path=ppt/tags/tag142.xml><?xml version="1.0" encoding="utf-8"?>
<p:tagLst xmlns:a="http://schemas.openxmlformats.org/drawingml/2006/main" xmlns:r="http://schemas.openxmlformats.org/officeDocument/2006/relationships" xmlns:p="http://schemas.openxmlformats.org/presentationml/2006/main">
  <p:tag name="DVSHAPEID" val="NpLJfB2T88r3bsbwa2WX7N"/>
</p:tagLst>
</file>

<file path=ppt/tags/tag143.xml><?xml version="1.0" encoding="utf-8"?>
<p:tagLst xmlns:a="http://schemas.openxmlformats.org/drawingml/2006/main" xmlns:r="http://schemas.openxmlformats.org/officeDocument/2006/relationships" xmlns:p="http://schemas.openxmlformats.org/presentationml/2006/main">
  <p:tag name="DVSHAPEID" val="duxBZe7LbKDDf6usz63LLs"/>
</p:tagLst>
</file>

<file path=ppt/tags/tag144.xml><?xml version="1.0" encoding="utf-8"?>
<p:tagLst xmlns:a="http://schemas.openxmlformats.org/drawingml/2006/main" xmlns:r="http://schemas.openxmlformats.org/officeDocument/2006/relationships" xmlns:p="http://schemas.openxmlformats.org/presentationml/2006/main">
  <p:tag name="DVSHAPEID" val="FrNAh66XE8G0cgcEBNMnWH"/>
</p:tagLst>
</file>

<file path=ppt/tags/tag145.xml><?xml version="1.0" encoding="utf-8"?>
<p:tagLst xmlns:a="http://schemas.openxmlformats.org/drawingml/2006/main" xmlns:r="http://schemas.openxmlformats.org/officeDocument/2006/relationships" xmlns:p="http://schemas.openxmlformats.org/presentationml/2006/main">
  <p:tag name="DVSECTIONID" val="PIPYWPLjNnrkCPZGdwkh5p"/>
</p:tagLst>
</file>

<file path=ppt/tags/tag146.xml><?xml version="1.0" encoding="utf-8"?>
<p:tagLst xmlns:a="http://schemas.openxmlformats.org/drawingml/2006/main" xmlns:r="http://schemas.openxmlformats.org/officeDocument/2006/relationships" xmlns:p="http://schemas.openxmlformats.org/presentationml/2006/main">
  <p:tag name="DVSHAPEID" val="qyc42HtPTm1KP5OoW0Ee6u"/>
</p:tagLst>
</file>

<file path=ppt/tags/tag147.xml><?xml version="1.0" encoding="utf-8"?>
<p:tagLst xmlns:a="http://schemas.openxmlformats.org/drawingml/2006/main" xmlns:r="http://schemas.openxmlformats.org/officeDocument/2006/relationships" xmlns:p="http://schemas.openxmlformats.org/presentationml/2006/main">
  <p:tag name="DVSHAPEID" val="WfUdfUufYovY1eoc3puOek"/>
</p:tagLst>
</file>

<file path=ppt/tags/tag148.xml><?xml version="1.0" encoding="utf-8"?>
<p:tagLst xmlns:a="http://schemas.openxmlformats.org/drawingml/2006/main" xmlns:r="http://schemas.openxmlformats.org/officeDocument/2006/relationships" xmlns:p="http://schemas.openxmlformats.org/presentationml/2006/main">
  <p:tag name="DVSHAPEID" val="Yrr6QdRLJIAVBXaPrykDnD"/>
</p:tagLst>
</file>

<file path=ppt/tags/tag149.xml><?xml version="1.0" encoding="utf-8"?>
<p:tagLst xmlns:a="http://schemas.openxmlformats.org/drawingml/2006/main" xmlns:r="http://schemas.openxmlformats.org/officeDocument/2006/relationships" xmlns:p="http://schemas.openxmlformats.org/presentationml/2006/main">
  <p:tag name="DVSECTIONID" val="VychM2NCcTijYMdSmfNptp"/>
</p:tagLst>
</file>

<file path=ppt/tags/tag15.xml><?xml version="1.0" encoding="utf-8"?>
<p:tagLst xmlns:a="http://schemas.openxmlformats.org/drawingml/2006/main" xmlns:r="http://schemas.openxmlformats.org/officeDocument/2006/relationships" xmlns:p="http://schemas.openxmlformats.org/presentationml/2006/main">
  <p:tag name="DVSHAPEID" val="Aep57Rs3q47188O1IG1Ofl"/>
</p:tagLst>
</file>

<file path=ppt/tags/tag150.xml><?xml version="1.0" encoding="utf-8"?>
<p:tagLst xmlns:a="http://schemas.openxmlformats.org/drawingml/2006/main" xmlns:r="http://schemas.openxmlformats.org/officeDocument/2006/relationships" xmlns:p="http://schemas.openxmlformats.org/presentationml/2006/main">
  <p:tag name="DVSHAPEID" val="fR4z0KXfJhgCgsM94hodFM"/>
</p:tagLst>
</file>

<file path=ppt/tags/tag151.xml><?xml version="1.0" encoding="utf-8"?>
<p:tagLst xmlns:a="http://schemas.openxmlformats.org/drawingml/2006/main" xmlns:r="http://schemas.openxmlformats.org/officeDocument/2006/relationships" xmlns:p="http://schemas.openxmlformats.org/presentationml/2006/main">
  <p:tag name="DVSHAPEID" val="n5Dq1eXVtAWlcz2hd6OtZj"/>
</p:tagLst>
</file>

<file path=ppt/tags/tag152.xml><?xml version="1.0" encoding="utf-8"?>
<p:tagLst xmlns:a="http://schemas.openxmlformats.org/drawingml/2006/main" xmlns:r="http://schemas.openxmlformats.org/officeDocument/2006/relationships" xmlns:p="http://schemas.openxmlformats.org/presentationml/2006/main">
  <p:tag name="DVSHAPEID" val="FYGI3it3eaYsuYVzIIiNNF"/>
</p:tagLst>
</file>

<file path=ppt/tags/tag153.xml><?xml version="1.0" encoding="utf-8"?>
<p:tagLst xmlns:a="http://schemas.openxmlformats.org/drawingml/2006/main" xmlns:r="http://schemas.openxmlformats.org/officeDocument/2006/relationships" xmlns:p="http://schemas.openxmlformats.org/presentationml/2006/main">
  <p:tag name="DVSECTIONID" val="dYO2EfSdmNzqNhMF2Jwbay"/>
</p:tagLst>
</file>

<file path=ppt/tags/tag154.xml><?xml version="1.0" encoding="utf-8"?>
<p:tagLst xmlns:a="http://schemas.openxmlformats.org/drawingml/2006/main" xmlns:r="http://schemas.openxmlformats.org/officeDocument/2006/relationships" xmlns:p="http://schemas.openxmlformats.org/presentationml/2006/main">
  <p:tag name="DVSHAPEID" val="GVfc6N3ipbN3qEKjbEspmM"/>
</p:tagLst>
</file>

<file path=ppt/tags/tag155.xml><?xml version="1.0" encoding="utf-8"?>
<p:tagLst xmlns:a="http://schemas.openxmlformats.org/drawingml/2006/main" xmlns:r="http://schemas.openxmlformats.org/officeDocument/2006/relationships" xmlns:p="http://schemas.openxmlformats.org/presentationml/2006/main">
  <p:tag name="DVSHAPEID" val="mK54lEo5bbv0iKsQcF0WKM"/>
</p:tagLst>
</file>

<file path=ppt/tags/tag156.xml><?xml version="1.0" encoding="utf-8"?>
<p:tagLst xmlns:a="http://schemas.openxmlformats.org/drawingml/2006/main" xmlns:r="http://schemas.openxmlformats.org/officeDocument/2006/relationships" xmlns:p="http://schemas.openxmlformats.org/presentationml/2006/main">
  <p:tag name="DVSHAPEID" val="EqxgOoxDlnjTzv61spTj0C"/>
</p:tagLst>
</file>

<file path=ppt/tags/tag157.xml><?xml version="1.0" encoding="utf-8"?>
<p:tagLst xmlns:a="http://schemas.openxmlformats.org/drawingml/2006/main" xmlns:r="http://schemas.openxmlformats.org/officeDocument/2006/relationships" xmlns:p="http://schemas.openxmlformats.org/presentationml/2006/main">
  <p:tag name="DVSECTIONID" val="QHoYvq1qjCgg7ZHxLLZSe0"/>
</p:tagLst>
</file>

<file path=ppt/tags/tag158.xml><?xml version="1.0" encoding="utf-8"?>
<p:tagLst xmlns:a="http://schemas.openxmlformats.org/drawingml/2006/main" xmlns:r="http://schemas.openxmlformats.org/officeDocument/2006/relationships" xmlns:p="http://schemas.openxmlformats.org/presentationml/2006/main">
  <p:tag name="DVSHAPEID" val="KqQM4KORIwGx4CNujcQIYd"/>
</p:tagLst>
</file>

<file path=ppt/tags/tag16.xml><?xml version="1.0" encoding="utf-8"?>
<p:tagLst xmlns:a="http://schemas.openxmlformats.org/drawingml/2006/main" xmlns:r="http://schemas.openxmlformats.org/officeDocument/2006/relationships" xmlns:p="http://schemas.openxmlformats.org/presentationml/2006/main">
  <p:tag name="DVSHAPEID" val="WU3c4EpUytd11NjafrCeJZ"/>
</p:tagLst>
</file>

<file path=ppt/tags/tag17.xml><?xml version="1.0" encoding="utf-8"?>
<p:tagLst xmlns:a="http://schemas.openxmlformats.org/drawingml/2006/main" xmlns:r="http://schemas.openxmlformats.org/officeDocument/2006/relationships" xmlns:p="http://schemas.openxmlformats.org/presentationml/2006/main">
  <p:tag name="DVSHAPEID" val="BU2hyaAfMgkehv1VMNEvwD"/>
</p:tagLst>
</file>

<file path=ppt/tags/tag18.xml><?xml version="1.0" encoding="utf-8"?>
<p:tagLst xmlns:a="http://schemas.openxmlformats.org/drawingml/2006/main" xmlns:r="http://schemas.openxmlformats.org/officeDocument/2006/relationships" xmlns:p="http://schemas.openxmlformats.org/presentationml/2006/main">
  <p:tag name="DVSHAPEID" val="N771Ixqzb0CWj99M6ejjHW"/>
</p:tagLst>
</file>

<file path=ppt/tags/tag19.xml><?xml version="1.0" encoding="utf-8"?>
<p:tagLst xmlns:a="http://schemas.openxmlformats.org/drawingml/2006/main" xmlns:r="http://schemas.openxmlformats.org/officeDocument/2006/relationships" xmlns:p="http://schemas.openxmlformats.org/presentationml/2006/main">
  <p:tag name="DVSHAPEID" val="GNvO9jFPAdtX6Vaws3Od5j"/>
</p:tagLst>
</file>

<file path=ppt/tags/tag2.xml><?xml version="1.0" encoding="utf-8"?>
<p:tagLst xmlns:a="http://schemas.openxmlformats.org/drawingml/2006/main" xmlns:r="http://schemas.openxmlformats.org/officeDocument/2006/relationships" xmlns:p="http://schemas.openxmlformats.org/presentationml/2006/main">
  <p:tag name="DVSHAPEID" val="HobWKadB2rM2S7UOxdbzYT"/>
</p:tagLst>
</file>

<file path=ppt/tags/tag20.xml><?xml version="1.0" encoding="utf-8"?>
<p:tagLst xmlns:a="http://schemas.openxmlformats.org/drawingml/2006/main" xmlns:r="http://schemas.openxmlformats.org/officeDocument/2006/relationships" xmlns:p="http://schemas.openxmlformats.org/presentationml/2006/main">
  <p:tag name="DVSHAPEID" val="ClcSM0GpccWQqjwUo7Umqo"/>
</p:tagLst>
</file>

<file path=ppt/tags/tag21.xml><?xml version="1.0" encoding="utf-8"?>
<p:tagLst xmlns:a="http://schemas.openxmlformats.org/drawingml/2006/main" xmlns:r="http://schemas.openxmlformats.org/officeDocument/2006/relationships" xmlns:p="http://schemas.openxmlformats.org/presentationml/2006/main">
  <p:tag name="DVSHAPEID" val="tl3eCzMguuRnbaBgxF8a1g"/>
</p:tagLst>
</file>

<file path=ppt/tags/tag22.xml><?xml version="1.0" encoding="utf-8"?>
<p:tagLst xmlns:a="http://schemas.openxmlformats.org/drawingml/2006/main" xmlns:r="http://schemas.openxmlformats.org/officeDocument/2006/relationships" xmlns:p="http://schemas.openxmlformats.org/presentationml/2006/main">
  <p:tag name="DVSHAPEID" val="0fuQ0xEGiISdRQOyn7DVHs"/>
</p:tagLst>
</file>

<file path=ppt/tags/tag23.xml><?xml version="1.0" encoding="utf-8"?>
<p:tagLst xmlns:a="http://schemas.openxmlformats.org/drawingml/2006/main" xmlns:r="http://schemas.openxmlformats.org/officeDocument/2006/relationships" xmlns:p="http://schemas.openxmlformats.org/presentationml/2006/main">
  <p:tag name="DVSHAPEID" val="Y38mi7AfdgmclNJMyeBOb9"/>
</p:tagLst>
</file>

<file path=ppt/tags/tag24.xml><?xml version="1.0" encoding="utf-8"?>
<p:tagLst xmlns:a="http://schemas.openxmlformats.org/drawingml/2006/main" xmlns:r="http://schemas.openxmlformats.org/officeDocument/2006/relationships" xmlns:p="http://schemas.openxmlformats.org/presentationml/2006/main">
  <p:tag name="DVSHAPEID" val="uXiLsZh1x5zxgrHDfw63vC"/>
</p:tagLst>
</file>

<file path=ppt/tags/tag25.xml><?xml version="1.0" encoding="utf-8"?>
<p:tagLst xmlns:a="http://schemas.openxmlformats.org/drawingml/2006/main" xmlns:r="http://schemas.openxmlformats.org/officeDocument/2006/relationships" xmlns:p="http://schemas.openxmlformats.org/presentationml/2006/main">
  <p:tag name="DVSHAPEID" val="RFu1OAyojThPyb4xFBXcIg"/>
</p:tagLst>
</file>

<file path=ppt/tags/tag26.xml><?xml version="1.0" encoding="utf-8"?>
<p:tagLst xmlns:a="http://schemas.openxmlformats.org/drawingml/2006/main" xmlns:r="http://schemas.openxmlformats.org/officeDocument/2006/relationships" xmlns:p="http://schemas.openxmlformats.org/presentationml/2006/main">
  <p:tag name="DVSHAPEID" val="COxh4UZ5I8DR5CgqaGs8LF"/>
</p:tagLst>
</file>

<file path=ppt/tags/tag27.xml><?xml version="1.0" encoding="utf-8"?>
<p:tagLst xmlns:a="http://schemas.openxmlformats.org/drawingml/2006/main" xmlns:r="http://schemas.openxmlformats.org/officeDocument/2006/relationships" xmlns:p="http://schemas.openxmlformats.org/presentationml/2006/main">
  <p:tag name="DVSHAPEID" val="gqTwzHQu5iUA2GtxwDpeb9"/>
</p:tagLst>
</file>

<file path=ppt/tags/tag28.xml><?xml version="1.0" encoding="utf-8"?>
<p:tagLst xmlns:a="http://schemas.openxmlformats.org/drawingml/2006/main" xmlns:r="http://schemas.openxmlformats.org/officeDocument/2006/relationships" xmlns:p="http://schemas.openxmlformats.org/presentationml/2006/main">
  <p:tag name="DVSHAPEID" val="bH5rhergJzuXx6oylhed2l"/>
</p:tagLst>
</file>

<file path=ppt/tags/tag29.xml><?xml version="1.0" encoding="utf-8"?>
<p:tagLst xmlns:a="http://schemas.openxmlformats.org/drawingml/2006/main" xmlns:r="http://schemas.openxmlformats.org/officeDocument/2006/relationships" xmlns:p="http://schemas.openxmlformats.org/presentationml/2006/main">
  <p:tag name="DVSHAPEID" val="XuzzWCaOIxu7ecq7qB3Ozk"/>
</p:tagLst>
</file>

<file path=ppt/tags/tag3.xml><?xml version="1.0" encoding="utf-8"?>
<p:tagLst xmlns:a="http://schemas.openxmlformats.org/drawingml/2006/main" xmlns:r="http://schemas.openxmlformats.org/officeDocument/2006/relationships" xmlns:p="http://schemas.openxmlformats.org/presentationml/2006/main">
  <p:tag name="DVSHAPEID" val="RYqrvnzUMsNqJXOUzhyOmA"/>
</p:tagLst>
</file>

<file path=ppt/tags/tag30.xml><?xml version="1.0" encoding="utf-8"?>
<p:tagLst xmlns:a="http://schemas.openxmlformats.org/drawingml/2006/main" xmlns:r="http://schemas.openxmlformats.org/officeDocument/2006/relationships" xmlns:p="http://schemas.openxmlformats.org/presentationml/2006/main">
  <p:tag name="DVSHAPEID" val="559n9Xi80Y6QJASIiO6URX"/>
</p:tagLst>
</file>

<file path=ppt/tags/tag31.xml><?xml version="1.0" encoding="utf-8"?>
<p:tagLst xmlns:a="http://schemas.openxmlformats.org/drawingml/2006/main" xmlns:r="http://schemas.openxmlformats.org/officeDocument/2006/relationships" xmlns:p="http://schemas.openxmlformats.org/presentationml/2006/main">
  <p:tag name="DVSHAPEID" val="tqRc8dRC9eMCpuqztdwAxv"/>
</p:tagLst>
</file>

<file path=ppt/tags/tag32.xml><?xml version="1.0" encoding="utf-8"?>
<p:tagLst xmlns:a="http://schemas.openxmlformats.org/drawingml/2006/main" xmlns:r="http://schemas.openxmlformats.org/officeDocument/2006/relationships" xmlns:p="http://schemas.openxmlformats.org/presentationml/2006/main">
  <p:tag name="DVSHAPEID" val="0nsPfHjfIEt8CIvWP5hnOR"/>
</p:tagLst>
</file>

<file path=ppt/tags/tag33.xml><?xml version="1.0" encoding="utf-8"?>
<p:tagLst xmlns:a="http://schemas.openxmlformats.org/drawingml/2006/main" xmlns:r="http://schemas.openxmlformats.org/officeDocument/2006/relationships" xmlns:p="http://schemas.openxmlformats.org/presentationml/2006/main">
  <p:tag name="DVSHAPEID" val="46boiIkTogqXpuJiX9iUw7"/>
</p:tagLst>
</file>

<file path=ppt/tags/tag34.xml><?xml version="1.0" encoding="utf-8"?>
<p:tagLst xmlns:a="http://schemas.openxmlformats.org/drawingml/2006/main" xmlns:r="http://schemas.openxmlformats.org/officeDocument/2006/relationships" xmlns:p="http://schemas.openxmlformats.org/presentationml/2006/main">
  <p:tag name="DVSHAPEID" val="9gRH4wnri9H9ilDRpBUOfc"/>
</p:tagLst>
</file>

<file path=ppt/tags/tag35.xml><?xml version="1.0" encoding="utf-8"?>
<p:tagLst xmlns:a="http://schemas.openxmlformats.org/drawingml/2006/main" xmlns:r="http://schemas.openxmlformats.org/officeDocument/2006/relationships" xmlns:p="http://schemas.openxmlformats.org/presentationml/2006/main">
  <p:tag name="DVSHAPEID" val="HFi1dw784UlWXUwAENvXXh"/>
</p:tagLst>
</file>

<file path=ppt/tags/tag36.xml><?xml version="1.0" encoding="utf-8"?>
<p:tagLst xmlns:a="http://schemas.openxmlformats.org/drawingml/2006/main" xmlns:r="http://schemas.openxmlformats.org/officeDocument/2006/relationships" xmlns:p="http://schemas.openxmlformats.org/presentationml/2006/main">
  <p:tag name="DVSHAPEID" val="ggboE5JHZHSXzcp3jRja5M"/>
</p:tagLst>
</file>

<file path=ppt/tags/tag37.xml><?xml version="1.0" encoding="utf-8"?>
<p:tagLst xmlns:a="http://schemas.openxmlformats.org/drawingml/2006/main" xmlns:r="http://schemas.openxmlformats.org/officeDocument/2006/relationships" xmlns:p="http://schemas.openxmlformats.org/presentationml/2006/main">
  <p:tag name="DVSHAPEID" val="NloJlPX7jieqp1PPR2omVE"/>
</p:tagLst>
</file>

<file path=ppt/tags/tag38.xml><?xml version="1.0" encoding="utf-8"?>
<p:tagLst xmlns:a="http://schemas.openxmlformats.org/drawingml/2006/main" xmlns:r="http://schemas.openxmlformats.org/officeDocument/2006/relationships" xmlns:p="http://schemas.openxmlformats.org/presentationml/2006/main">
  <p:tag name="DVSHAPEID" val="40lkaAuEENcttPZVKTKSnA"/>
</p:tagLst>
</file>

<file path=ppt/tags/tag39.xml><?xml version="1.0" encoding="utf-8"?>
<p:tagLst xmlns:a="http://schemas.openxmlformats.org/drawingml/2006/main" xmlns:r="http://schemas.openxmlformats.org/officeDocument/2006/relationships" xmlns:p="http://schemas.openxmlformats.org/presentationml/2006/main">
  <p:tag name="DVSHAPEID" val="I9NoduZgLIQ9hon1EmCFDr"/>
</p:tagLst>
</file>

<file path=ppt/tags/tag4.xml><?xml version="1.0" encoding="utf-8"?>
<p:tagLst xmlns:a="http://schemas.openxmlformats.org/drawingml/2006/main" xmlns:r="http://schemas.openxmlformats.org/officeDocument/2006/relationships" xmlns:p="http://schemas.openxmlformats.org/presentationml/2006/main">
  <p:tag name="DVSHAPEID" val="N3Npa0skmf9NxcwiFP18Ej"/>
</p:tagLst>
</file>

<file path=ppt/tags/tag40.xml><?xml version="1.0" encoding="utf-8"?>
<p:tagLst xmlns:a="http://schemas.openxmlformats.org/drawingml/2006/main" xmlns:r="http://schemas.openxmlformats.org/officeDocument/2006/relationships" xmlns:p="http://schemas.openxmlformats.org/presentationml/2006/main">
  <p:tag name="DVSHAPEID" val="eVy0PWhvC3guhcwMnZFn1t"/>
</p:tagLst>
</file>

<file path=ppt/tags/tag41.xml><?xml version="1.0" encoding="utf-8"?>
<p:tagLst xmlns:a="http://schemas.openxmlformats.org/drawingml/2006/main" xmlns:r="http://schemas.openxmlformats.org/officeDocument/2006/relationships" xmlns:p="http://schemas.openxmlformats.org/presentationml/2006/main">
  <p:tag name="DVSHAPEID" val="DjyAxJfofIWgURPdE2Yg5M"/>
</p:tagLst>
</file>

<file path=ppt/tags/tag42.xml><?xml version="1.0" encoding="utf-8"?>
<p:tagLst xmlns:a="http://schemas.openxmlformats.org/drawingml/2006/main" xmlns:r="http://schemas.openxmlformats.org/officeDocument/2006/relationships" xmlns:p="http://schemas.openxmlformats.org/presentationml/2006/main">
  <p:tag name="DVSHAPEID" val="TM6buRYC0fqKieseoyfeOx"/>
</p:tagLst>
</file>

<file path=ppt/tags/tag43.xml><?xml version="1.0" encoding="utf-8"?>
<p:tagLst xmlns:a="http://schemas.openxmlformats.org/drawingml/2006/main" xmlns:r="http://schemas.openxmlformats.org/officeDocument/2006/relationships" xmlns:p="http://schemas.openxmlformats.org/presentationml/2006/main">
  <p:tag name="DVSHAPEID" val="x1hFWalCoKoQqLumfnpCIG"/>
</p:tagLst>
</file>

<file path=ppt/tags/tag44.xml><?xml version="1.0" encoding="utf-8"?>
<p:tagLst xmlns:a="http://schemas.openxmlformats.org/drawingml/2006/main" xmlns:r="http://schemas.openxmlformats.org/officeDocument/2006/relationships" xmlns:p="http://schemas.openxmlformats.org/presentationml/2006/main">
  <p:tag name="DVSHAPEID" val="QazBLpDq1RYmf5UOVOhnRG"/>
</p:tagLst>
</file>

<file path=ppt/tags/tag45.xml><?xml version="1.0" encoding="utf-8"?>
<p:tagLst xmlns:a="http://schemas.openxmlformats.org/drawingml/2006/main" xmlns:r="http://schemas.openxmlformats.org/officeDocument/2006/relationships" xmlns:p="http://schemas.openxmlformats.org/presentationml/2006/main">
  <p:tag name="DVSHAPEID" val="mrOGK2iSOcOQb75lpVYXJw"/>
</p:tagLst>
</file>

<file path=ppt/tags/tag46.xml><?xml version="1.0" encoding="utf-8"?>
<p:tagLst xmlns:a="http://schemas.openxmlformats.org/drawingml/2006/main" xmlns:r="http://schemas.openxmlformats.org/officeDocument/2006/relationships" xmlns:p="http://schemas.openxmlformats.org/presentationml/2006/main">
  <p:tag name="DVSHAPEID" val="R4vosqsAkkPaO8N4FB882M"/>
</p:tagLst>
</file>

<file path=ppt/tags/tag47.xml><?xml version="1.0" encoding="utf-8"?>
<p:tagLst xmlns:a="http://schemas.openxmlformats.org/drawingml/2006/main" xmlns:r="http://schemas.openxmlformats.org/officeDocument/2006/relationships" xmlns:p="http://schemas.openxmlformats.org/presentationml/2006/main">
  <p:tag name="DVSHAPEID" val="xoUMJzpmpTWPzJbmASqdRu"/>
</p:tagLst>
</file>

<file path=ppt/tags/tag48.xml><?xml version="1.0" encoding="utf-8"?>
<p:tagLst xmlns:a="http://schemas.openxmlformats.org/drawingml/2006/main" xmlns:r="http://schemas.openxmlformats.org/officeDocument/2006/relationships" xmlns:p="http://schemas.openxmlformats.org/presentationml/2006/main">
  <p:tag name="DVSHAPEID" val="11iXylfnPAt5w7uFHSbXUW"/>
</p:tagLst>
</file>

<file path=ppt/tags/tag49.xml><?xml version="1.0" encoding="utf-8"?>
<p:tagLst xmlns:a="http://schemas.openxmlformats.org/drawingml/2006/main" xmlns:r="http://schemas.openxmlformats.org/officeDocument/2006/relationships" xmlns:p="http://schemas.openxmlformats.org/presentationml/2006/main">
  <p:tag name="DVSHAPEID" val="dYy3Si0fIPU3nTuM14623l"/>
</p:tagLst>
</file>

<file path=ppt/tags/tag5.xml><?xml version="1.0" encoding="utf-8"?>
<p:tagLst xmlns:a="http://schemas.openxmlformats.org/drawingml/2006/main" xmlns:r="http://schemas.openxmlformats.org/officeDocument/2006/relationships" xmlns:p="http://schemas.openxmlformats.org/presentationml/2006/main">
  <p:tag name="DVSHAPEID" val="eroWZCDT09xhbmE6dzrs6x"/>
</p:tagLst>
</file>

<file path=ppt/tags/tag50.xml><?xml version="1.0" encoding="utf-8"?>
<p:tagLst xmlns:a="http://schemas.openxmlformats.org/drawingml/2006/main" xmlns:r="http://schemas.openxmlformats.org/officeDocument/2006/relationships" xmlns:p="http://schemas.openxmlformats.org/presentationml/2006/main">
  <p:tag name="DVSHAPEID" val="luc4SVbx2Uz5NkousXmASE"/>
</p:tagLst>
</file>

<file path=ppt/tags/tag51.xml><?xml version="1.0" encoding="utf-8"?>
<p:tagLst xmlns:a="http://schemas.openxmlformats.org/drawingml/2006/main" xmlns:r="http://schemas.openxmlformats.org/officeDocument/2006/relationships" xmlns:p="http://schemas.openxmlformats.org/presentationml/2006/main">
  <p:tag name="DVSHAPEID" val="btJAbUR7QSSRC4QOq44aM0"/>
</p:tagLst>
</file>

<file path=ppt/tags/tag52.xml><?xml version="1.0" encoding="utf-8"?>
<p:tagLst xmlns:a="http://schemas.openxmlformats.org/drawingml/2006/main" xmlns:r="http://schemas.openxmlformats.org/officeDocument/2006/relationships" xmlns:p="http://schemas.openxmlformats.org/presentationml/2006/main">
  <p:tag name="DVSHAPEID" val="ui5anwB9FttHiJkhKgGV3G"/>
</p:tagLst>
</file>

<file path=ppt/tags/tag53.xml><?xml version="1.0" encoding="utf-8"?>
<p:tagLst xmlns:a="http://schemas.openxmlformats.org/drawingml/2006/main" xmlns:r="http://schemas.openxmlformats.org/officeDocument/2006/relationships" xmlns:p="http://schemas.openxmlformats.org/presentationml/2006/main">
  <p:tag name="DVSHAPEID" val="cVHkEDwhvHRbZru1xkvGcp"/>
</p:tagLst>
</file>

<file path=ppt/tags/tag54.xml><?xml version="1.0" encoding="utf-8"?>
<p:tagLst xmlns:a="http://schemas.openxmlformats.org/drawingml/2006/main" xmlns:r="http://schemas.openxmlformats.org/officeDocument/2006/relationships" xmlns:p="http://schemas.openxmlformats.org/presentationml/2006/main">
  <p:tag name="DVSHAPEID" val="oVL7u9kOuRWN5as2RYDnYL"/>
</p:tagLst>
</file>

<file path=ppt/tags/tag55.xml><?xml version="1.0" encoding="utf-8"?>
<p:tagLst xmlns:a="http://schemas.openxmlformats.org/drawingml/2006/main" xmlns:r="http://schemas.openxmlformats.org/officeDocument/2006/relationships" xmlns:p="http://schemas.openxmlformats.org/presentationml/2006/main">
  <p:tag name="DVSHAPEID" val="P7JSMJIlqmuNxLzx9nXGd0"/>
</p:tagLst>
</file>

<file path=ppt/tags/tag56.xml><?xml version="1.0" encoding="utf-8"?>
<p:tagLst xmlns:a="http://schemas.openxmlformats.org/drawingml/2006/main" xmlns:r="http://schemas.openxmlformats.org/officeDocument/2006/relationships" xmlns:p="http://schemas.openxmlformats.org/presentationml/2006/main">
  <p:tag name="DVSHAPEID" val="eclkyutw3OrD6DnBmA59rz"/>
</p:tagLst>
</file>

<file path=ppt/tags/tag57.xml><?xml version="1.0" encoding="utf-8"?>
<p:tagLst xmlns:a="http://schemas.openxmlformats.org/drawingml/2006/main" xmlns:r="http://schemas.openxmlformats.org/officeDocument/2006/relationships" xmlns:p="http://schemas.openxmlformats.org/presentationml/2006/main">
  <p:tag name="DVSHAPEID" val="jiDHtkPfphxPTwwrbeSTiF"/>
</p:tagLst>
</file>

<file path=ppt/tags/tag58.xml><?xml version="1.0" encoding="utf-8"?>
<p:tagLst xmlns:a="http://schemas.openxmlformats.org/drawingml/2006/main" xmlns:r="http://schemas.openxmlformats.org/officeDocument/2006/relationships" xmlns:p="http://schemas.openxmlformats.org/presentationml/2006/main">
  <p:tag name="DVSHAPEID" val="mTFW9x1nA4zFT3HQ18HOo9"/>
</p:tagLst>
</file>

<file path=ppt/tags/tag59.xml><?xml version="1.0" encoding="utf-8"?>
<p:tagLst xmlns:a="http://schemas.openxmlformats.org/drawingml/2006/main" xmlns:r="http://schemas.openxmlformats.org/officeDocument/2006/relationships" xmlns:p="http://schemas.openxmlformats.org/presentationml/2006/main">
  <p:tag name="DVSHAPEID" val="6hKQ4UoRgygDWJ2xbhe2Gs"/>
</p:tagLst>
</file>

<file path=ppt/tags/tag6.xml><?xml version="1.0" encoding="utf-8"?>
<p:tagLst xmlns:a="http://schemas.openxmlformats.org/drawingml/2006/main" xmlns:r="http://schemas.openxmlformats.org/officeDocument/2006/relationships" xmlns:p="http://schemas.openxmlformats.org/presentationml/2006/main">
  <p:tag name="DVSHAPEID" val="gVqCogCJNdVuOl0d0QGsfZ"/>
</p:tagLst>
</file>

<file path=ppt/tags/tag60.xml><?xml version="1.0" encoding="utf-8"?>
<p:tagLst xmlns:a="http://schemas.openxmlformats.org/drawingml/2006/main" xmlns:r="http://schemas.openxmlformats.org/officeDocument/2006/relationships" xmlns:p="http://schemas.openxmlformats.org/presentationml/2006/main">
  <p:tag name="DVSHAPEID" val="feDtKlcJbugcNnbis6YJN0"/>
</p:tagLst>
</file>

<file path=ppt/tags/tag61.xml><?xml version="1.0" encoding="utf-8"?>
<p:tagLst xmlns:a="http://schemas.openxmlformats.org/drawingml/2006/main" xmlns:r="http://schemas.openxmlformats.org/officeDocument/2006/relationships" xmlns:p="http://schemas.openxmlformats.org/presentationml/2006/main">
  <p:tag name="DVSHAPEID" val="of6YNuXpzmsD1wdBa3FxmL"/>
</p:tagLst>
</file>

<file path=ppt/tags/tag62.xml><?xml version="1.0" encoding="utf-8"?>
<p:tagLst xmlns:a="http://schemas.openxmlformats.org/drawingml/2006/main" xmlns:r="http://schemas.openxmlformats.org/officeDocument/2006/relationships" xmlns:p="http://schemas.openxmlformats.org/presentationml/2006/main">
  <p:tag name="DVSHAPEID" val="mJWElSP84XFfPnmLxIMMVU"/>
</p:tagLst>
</file>

<file path=ppt/tags/tag63.xml><?xml version="1.0" encoding="utf-8"?>
<p:tagLst xmlns:a="http://schemas.openxmlformats.org/drawingml/2006/main" xmlns:r="http://schemas.openxmlformats.org/officeDocument/2006/relationships" xmlns:p="http://schemas.openxmlformats.org/presentationml/2006/main">
  <p:tag name="DVSHAPEID" val="KamF4RVU4gECTn2884Ariv"/>
</p:tagLst>
</file>

<file path=ppt/tags/tag64.xml><?xml version="1.0" encoding="utf-8"?>
<p:tagLst xmlns:a="http://schemas.openxmlformats.org/drawingml/2006/main" xmlns:r="http://schemas.openxmlformats.org/officeDocument/2006/relationships" xmlns:p="http://schemas.openxmlformats.org/presentationml/2006/main">
  <p:tag name="DVSECTIONID" val="AduZJozHbtCecAZfDxn7v4"/>
</p:tagLst>
</file>

<file path=ppt/tags/tag65.xml><?xml version="1.0" encoding="utf-8"?>
<p:tagLst xmlns:a="http://schemas.openxmlformats.org/drawingml/2006/main" xmlns:r="http://schemas.openxmlformats.org/officeDocument/2006/relationships" xmlns:p="http://schemas.openxmlformats.org/presentationml/2006/main">
  <p:tag name="DVSHAPEID" val="fi1mho2pmpXSHcCQ3WZJFx"/>
</p:tagLst>
</file>

<file path=ppt/tags/tag66.xml><?xml version="1.0" encoding="utf-8"?>
<p:tagLst xmlns:a="http://schemas.openxmlformats.org/drawingml/2006/main" xmlns:r="http://schemas.openxmlformats.org/officeDocument/2006/relationships" xmlns:p="http://schemas.openxmlformats.org/presentationml/2006/main">
  <p:tag name="DVSHAPEID" val="ApMNFdyxjPWMrFIx6uv497"/>
</p:tagLst>
</file>

<file path=ppt/tags/tag67.xml><?xml version="1.0" encoding="utf-8"?>
<p:tagLst xmlns:a="http://schemas.openxmlformats.org/drawingml/2006/main" xmlns:r="http://schemas.openxmlformats.org/officeDocument/2006/relationships" xmlns:p="http://schemas.openxmlformats.org/presentationml/2006/main">
  <p:tag name="DVSECTIONID" val="cPzlBjE0xz2ZDcwdysqxhk"/>
</p:tagLst>
</file>

<file path=ppt/tags/tag68.xml><?xml version="1.0" encoding="utf-8"?>
<p:tagLst xmlns:a="http://schemas.openxmlformats.org/drawingml/2006/main" xmlns:r="http://schemas.openxmlformats.org/officeDocument/2006/relationships" xmlns:p="http://schemas.openxmlformats.org/presentationml/2006/main">
  <p:tag name="DVSHAPEID" val="1iQdtla4tGWvkesKoxJZxu"/>
</p:tagLst>
</file>

<file path=ppt/tags/tag69.xml><?xml version="1.0" encoding="utf-8"?>
<p:tagLst xmlns:a="http://schemas.openxmlformats.org/drawingml/2006/main" xmlns:r="http://schemas.openxmlformats.org/officeDocument/2006/relationships" xmlns:p="http://schemas.openxmlformats.org/presentationml/2006/main">
  <p:tag name="DVSHAPEID" val="KxYW5Gc4SheFWvbrLx3hkS"/>
</p:tagLst>
</file>

<file path=ppt/tags/tag7.xml><?xml version="1.0" encoding="utf-8"?>
<p:tagLst xmlns:a="http://schemas.openxmlformats.org/drawingml/2006/main" xmlns:r="http://schemas.openxmlformats.org/officeDocument/2006/relationships" xmlns:p="http://schemas.openxmlformats.org/presentationml/2006/main">
  <p:tag name="DVSHAPEID" val="ff19EzBrHcdHaswndmhhmk"/>
</p:tagLst>
</file>

<file path=ppt/tags/tag70.xml><?xml version="1.0" encoding="utf-8"?>
<p:tagLst xmlns:a="http://schemas.openxmlformats.org/drawingml/2006/main" xmlns:r="http://schemas.openxmlformats.org/officeDocument/2006/relationships" xmlns:p="http://schemas.openxmlformats.org/presentationml/2006/main">
  <p:tag name="DVSHAPEID" val="uhWxdikYrb1xxjexfuRpNE"/>
</p:tagLst>
</file>

<file path=ppt/tags/tag71.xml><?xml version="1.0" encoding="utf-8"?>
<p:tagLst xmlns:a="http://schemas.openxmlformats.org/drawingml/2006/main" xmlns:r="http://schemas.openxmlformats.org/officeDocument/2006/relationships" xmlns:p="http://schemas.openxmlformats.org/presentationml/2006/main">
  <p:tag name="DVSECTIONID" val="NjeB4BJBeQ6SBKRjxXurxl"/>
</p:tagLst>
</file>

<file path=ppt/tags/tag72.xml><?xml version="1.0" encoding="utf-8"?>
<p:tagLst xmlns:a="http://schemas.openxmlformats.org/drawingml/2006/main" xmlns:r="http://schemas.openxmlformats.org/officeDocument/2006/relationships" xmlns:p="http://schemas.openxmlformats.org/presentationml/2006/main">
  <p:tag name="DVSHAPEID" val="McHJhcblHAMS0hCFGAytfc"/>
</p:tagLst>
</file>

<file path=ppt/tags/tag73.xml><?xml version="1.0" encoding="utf-8"?>
<p:tagLst xmlns:a="http://schemas.openxmlformats.org/drawingml/2006/main" xmlns:r="http://schemas.openxmlformats.org/officeDocument/2006/relationships" xmlns:p="http://schemas.openxmlformats.org/presentationml/2006/main">
  <p:tag name="DVSHAPEID" val="2Lenh2DEkTW8T2POpOLjbd"/>
</p:tagLst>
</file>

<file path=ppt/tags/tag74.xml><?xml version="1.0" encoding="utf-8"?>
<p:tagLst xmlns:a="http://schemas.openxmlformats.org/drawingml/2006/main" xmlns:r="http://schemas.openxmlformats.org/officeDocument/2006/relationships" xmlns:p="http://schemas.openxmlformats.org/presentationml/2006/main">
  <p:tag name="DVSHAPEID" val="s9RG55SkOlZzaWuUV9I3fS"/>
</p:tagLst>
</file>

<file path=ppt/tags/tag75.xml><?xml version="1.0" encoding="utf-8"?>
<p:tagLst xmlns:a="http://schemas.openxmlformats.org/drawingml/2006/main" xmlns:r="http://schemas.openxmlformats.org/officeDocument/2006/relationships" xmlns:p="http://schemas.openxmlformats.org/presentationml/2006/main">
  <p:tag name="DVSECTIONID" val="PI5NExKxLb8Pf9QgSLJgTT"/>
</p:tagLst>
</file>

<file path=ppt/tags/tag76.xml><?xml version="1.0" encoding="utf-8"?>
<p:tagLst xmlns:a="http://schemas.openxmlformats.org/drawingml/2006/main" xmlns:r="http://schemas.openxmlformats.org/officeDocument/2006/relationships" xmlns:p="http://schemas.openxmlformats.org/presentationml/2006/main">
  <p:tag name="DVSHAPEID" val="McHJhcblHAMS0hCFGAytfc"/>
</p:tagLst>
</file>

<file path=ppt/tags/tag77.xml><?xml version="1.0" encoding="utf-8"?>
<p:tagLst xmlns:a="http://schemas.openxmlformats.org/drawingml/2006/main" xmlns:r="http://schemas.openxmlformats.org/officeDocument/2006/relationships" xmlns:p="http://schemas.openxmlformats.org/presentationml/2006/main">
  <p:tag name="DVSHAPEID" val="2Lenh2DEkTW8T2POpOLjbd"/>
</p:tagLst>
</file>

<file path=ppt/tags/tag78.xml><?xml version="1.0" encoding="utf-8"?>
<p:tagLst xmlns:a="http://schemas.openxmlformats.org/drawingml/2006/main" xmlns:r="http://schemas.openxmlformats.org/officeDocument/2006/relationships" xmlns:p="http://schemas.openxmlformats.org/presentationml/2006/main">
  <p:tag name="DVSHAPEID" val="s9RG55SkOlZzaWuUV9I3fS"/>
</p:tagLst>
</file>

<file path=ppt/tags/tag79.xml><?xml version="1.0" encoding="utf-8"?>
<p:tagLst xmlns:a="http://schemas.openxmlformats.org/drawingml/2006/main" xmlns:r="http://schemas.openxmlformats.org/officeDocument/2006/relationships" xmlns:p="http://schemas.openxmlformats.org/presentationml/2006/main">
  <p:tag name="DVSECTIONID" val="dPuiLGv62GBNUjk7ZNNZcN"/>
</p:tagLst>
</file>

<file path=ppt/tags/tag8.xml><?xml version="1.0" encoding="utf-8"?>
<p:tagLst xmlns:a="http://schemas.openxmlformats.org/drawingml/2006/main" xmlns:r="http://schemas.openxmlformats.org/officeDocument/2006/relationships" xmlns:p="http://schemas.openxmlformats.org/presentationml/2006/main">
  <p:tag name="DVSHAPEID" val="lGyi50yBLEhhFaBeC37lvI"/>
</p:tagLst>
</file>

<file path=ppt/tags/tag80.xml><?xml version="1.0" encoding="utf-8"?>
<p:tagLst xmlns:a="http://schemas.openxmlformats.org/drawingml/2006/main" xmlns:r="http://schemas.openxmlformats.org/officeDocument/2006/relationships" xmlns:p="http://schemas.openxmlformats.org/presentationml/2006/main">
  <p:tag name="DVSHAPEID" val="hFhWzWMcVf9R3HZytUJUQ2"/>
</p:tagLst>
</file>

<file path=ppt/tags/tag81.xml><?xml version="1.0" encoding="utf-8"?>
<p:tagLst xmlns:a="http://schemas.openxmlformats.org/drawingml/2006/main" xmlns:r="http://schemas.openxmlformats.org/officeDocument/2006/relationships" xmlns:p="http://schemas.openxmlformats.org/presentationml/2006/main">
  <p:tag name="DVSHAPEID" val="EoXRcdhzqV5QZgggJncfgL"/>
</p:tagLst>
</file>

<file path=ppt/tags/tag82.xml><?xml version="1.0" encoding="utf-8"?>
<p:tagLst xmlns:a="http://schemas.openxmlformats.org/drawingml/2006/main" xmlns:r="http://schemas.openxmlformats.org/officeDocument/2006/relationships" xmlns:p="http://schemas.openxmlformats.org/presentationml/2006/main">
  <p:tag name="DVSHAPEID" val="nGfxxH0XFTNe1SYHKyUmPe"/>
</p:tagLst>
</file>

<file path=ppt/tags/tag83.xml><?xml version="1.0" encoding="utf-8"?>
<p:tagLst xmlns:a="http://schemas.openxmlformats.org/drawingml/2006/main" xmlns:r="http://schemas.openxmlformats.org/officeDocument/2006/relationships" xmlns:p="http://schemas.openxmlformats.org/presentationml/2006/main">
  <p:tag name="DVSECTIONID" val="oQidTqsDJi7q2a3aBUmqrL"/>
</p:tagLst>
</file>

<file path=ppt/tags/tag84.xml><?xml version="1.0" encoding="utf-8"?>
<p:tagLst xmlns:a="http://schemas.openxmlformats.org/drawingml/2006/main" xmlns:r="http://schemas.openxmlformats.org/officeDocument/2006/relationships" xmlns:p="http://schemas.openxmlformats.org/presentationml/2006/main">
  <p:tag name="DVSHAPEID" val="VSozPRaJHV1Pj5vAWyM05A"/>
</p:tagLst>
</file>

<file path=ppt/tags/tag85.xml><?xml version="1.0" encoding="utf-8"?>
<p:tagLst xmlns:a="http://schemas.openxmlformats.org/drawingml/2006/main" xmlns:r="http://schemas.openxmlformats.org/officeDocument/2006/relationships" xmlns:p="http://schemas.openxmlformats.org/presentationml/2006/main">
  <p:tag name="DVSHAPEID" val="9jSTjuTCB7XzdZivf094E4"/>
</p:tagLst>
</file>

<file path=ppt/tags/tag86.xml><?xml version="1.0" encoding="utf-8"?>
<p:tagLst xmlns:a="http://schemas.openxmlformats.org/drawingml/2006/main" xmlns:r="http://schemas.openxmlformats.org/officeDocument/2006/relationships" xmlns:p="http://schemas.openxmlformats.org/presentationml/2006/main">
  <p:tag name="DVSHAPEID" val="ylDppkcaheMkI4GWxGQ4jT"/>
</p:tagLst>
</file>

<file path=ppt/tags/tag87.xml><?xml version="1.0" encoding="utf-8"?>
<p:tagLst xmlns:a="http://schemas.openxmlformats.org/drawingml/2006/main" xmlns:r="http://schemas.openxmlformats.org/officeDocument/2006/relationships" xmlns:p="http://schemas.openxmlformats.org/presentationml/2006/main">
  <p:tag name="DVSECTIONID" val="G2HAgGgQuLgrVoiRHi9B6O"/>
</p:tagLst>
</file>

<file path=ppt/tags/tag88.xml><?xml version="1.0" encoding="utf-8"?>
<p:tagLst xmlns:a="http://schemas.openxmlformats.org/drawingml/2006/main" xmlns:r="http://schemas.openxmlformats.org/officeDocument/2006/relationships" xmlns:p="http://schemas.openxmlformats.org/presentationml/2006/main">
  <p:tag name="DVSHAPEID" val="RJRviriLR1W5LxgU4zqrQI"/>
</p:tagLst>
</file>

<file path=ppt/tags/tag89.xml><?xml version="1.0" encoding="utf-8"?>
<p:tagLst xmlns:a="http://schemas.openxmlformats.org/drawingml/2006/main" xmlns:r="http://schemas.openxmlformats.org/officeDocument/2006/relationships" xmlns:p="http://schemas.openxmlformats.org/presentationml/2006/main">
  <p:tag name="DVSHAPEID" val="MThdPjssdzKFtTxU1LRvnL"/>
</p:tagLst>
</file>

<file path=ppt/tags/tag9.xml><?xml version="1.0" encoding="utf-8"?>
<p:tagLst xmlns:a="http://schemas.openxmlformats.org/drawingml/2006/main" xmlns:r="http://schemas.openxmlformats.org/officeDocument/2006/relationships" xmlns:p="http://schemas.openxmlformats.org/presentationml/2006/main">
  <p:tag name="DVSHAPEID" val="g6ayGDCjaYDVTkBluBT6qz"/>
</p:tagLst>
</file>

<file path=ppt/tags/tag90.xml><?xml version="1.0" encoding="utf-8"?>
<p:tagLst xmlns:a="http://schemas.openxmlformats.org/drawingml/2006/main" xmlns:r="http://schemas.openxmlformats.org/officeDocument/2006/relationships" xmlns:p="http://schemas.openxmlformats.org/presentationml/2006/main">
  <p:tag name="DVSHAPEID" val="oDj9GDBhES39WYe4BZjoOm"/>
</p:tagLst>
</file>

<file path=ppt/tags/tag91.xml><?xml version="1.0" encoding="utf-8"?>
<p:tagLst xmlns:a="http://schemas.openxmlformats.org/drawingml/2006/main" xmlns:r="http://schemas.openxmlformats.org/officeDocument/2006/relationships" xmlns:p="http://schemas.openxmlformats.org/presentationml/2006/main">
  <p:tag name="DVSHAPEID" val="k53mmaxFAkl1uDUFCPRVVS"/>
</p:tagLst>
</file>

<file path=ppt/tags/tag92.xml><?xml version="1.0" encoding="utf-8"?>
<p:tagLst xmlns:a="http://schemas.openxmlformats.org/drawingml/2006/main" xmlns:r="http://schemas.openxmlformats.org/officeDocument/2006/relationships" xmlns:p="http://schemas.openxmlformats.org/presentationml/2006/main">
  <p:tag name="DVSHAPEID" val="CjWzGX9RcYW2id5jgrKZhI"/>
</p:tagLst>
</file>

<file path=ppt/tags/tag93.xml><?xml version="1.0" encoding="utf-8"?>
<p:tagLst xmlns:a="http://schemas.openxmlformats.org/drawingml/2006/main" xmlns:r="http://schemas.openxmlformats.org/officeDocument/2006/relationships" xmlns:p="http://schemas.openxmlformats.org/presentationml/2006/main">
  <p:tag name="DVSECTIONID" val="KbHGfmlA56UDafwjaLmTNm"/>
</p:tagLst>
</file>

<file path=ppt/tags/tag94.xml><?xml version="1.0" encoding="utf-8"?>
<p:tagLst xmlns:a="http://schemas.openxmlformats.org/drawingml/2006/main" xmlns:r="http://schemas.openxmlformats.org/officeDocument/2006/relationships" xmlns:p="http://schemas.openxmlformats.org/presentationml/2006/main">
  <p:tag name="DVSHAPEID" val="OVuA9WmtxSqstJqNtzvI8m"/>
</p:tagLst>
</file>

<file path=ppt/tags/tag95.xml><?xml version="1.0" encoding="utf-8"?>
<p:tagLst xmlns:a="http://schemas.openxmlformats.org/drawingml/2006/main" xmlns:r="http://schemas.openxmlformats.org/officeDocument/2006/relationships" xmlns:p="http://schemas.openxmlformats.org/presentationml/2006/main">
  <p:tag name="DVSHAPEID" val="4rkGzjyqbWATv145NcvIr4"/>
</p:tagLst>
</file>

<file path=ppt/tags/tag96.xml><?xml version="1.0" encoding="utf-8"?>
<p:tagLst xmlns:a="http://schemas.openxmlformats.org/drawingml/2006/main" xmlns:r="http://schemas.openxmlformats.org/officeDocument/2006/relationships" xmlns:p="http://schemas.openxmlformats.org/presentationml/2006/main">
  <p:tag name="DVSHAPEID" val="BQJmTsXatzArQ2fsm2U7Hu"/>
</p:tagLst>
</file>

<file path=ppt/tags/tag97.xml><?xml version="1.0" encoding="utf-8"?>
<p:tagLst xmlns:a="http://schemas.openxmlformats.org/drawingml/2006/main" xmlns:r="http://schemas.openxmlformats.org/officeDocument/2006/relationships" xmlns:p="http://schemas.openxmlformats.org/presentationml/2006/main">
  <p:tag name="DVSHAPEID" val="RAdoIoMjdpV0QuXdq6t0s1"/>
</p:tagLst>
</file>

<file path=ppt/tags/tag98.xml><?xml version="1.0" encoding="utf-8"?>
<p:tagLst xmlns:a="http://schemas.openxmlformats.org/drawingml/2006/main" xmlns:r="http://schemas.openxmlformats.org/officeDocument/2006/relationships" xmlns:p="http://schemas.openxmlformats.org/presentationml/2006/main">
  <p:tag name="DVSHAPEID" val="j4b2QkPsNkm7Y98uJzoamb"/>
</p:tagLst>
</file>

<file path=ppt/tags/tag99.xml><?xml version="1.0" encoding="utf-8"?>
<p:tagLst xmlns:a="http://schemas.openxmlformats.org/drawingml/2006/main" xmlns:r="http://schemas.openxmlformats.org/officeDocument/2006/relationships" xmlns:p="http://schemas.openxmlformats.org/presentationml/2006/main">
  <p:tag name="DVSHAPEID" val="wPcLv9CODH2Qg9dGxrtKBA"/>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1028</TotalTime>
  <Words>1101</Words>
  <Application>Microsoft Office PowerPoint</Application>
  <PresentationFormat>On-screen Show (4:3)</PresentationFormat>
  <Paragraphs>255</Paragraphs>
  <Slides>19</Slides>
  <Notes>0</Notes>
  <HiddenSlides>0</HiddenSlides>
  <MMClips>2</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Slide 1</vt:lpstr>
      <vt:lpstr>Flipped Classrooms</vt:lpstr>
      <vt:lpstr>Flipped Classrooms</vt:lpstr>
      <vt:lpstr>Flipped Classrooms</vt:lpstr>
      <vt:lpstr>Flipped Classrooms</vt:lpstr>
      <vt:lpstr>Flipped Classrooms</vt:lpstr>
      <vt:lpstr>Flipped Classrooms</vt:lpstr>
      <vt:lpstr>Flipped Classrooms</vt:lpstr>
      <vt:lpstr>Flipped Classrooms</vt:lpstr>
      <vt:lpstr>Flipped Classrooms</vt:lpstr>
      <vt:lpstr>Flipped Classrooms</vt:lpstr>
      <vt:lpstr>Flipped Classrooms</vt:lpstr>
      <vt:lpstr>Flipped Classrooms</vt:lpstr>
      <vt:lpstr>Flipped Classrooms</vt:lpstr>
      <vt:lpstr>Flipped Classrooms</vt:lpstr>
      <vt:lpstr>Flipped Classrooms</vt:lpstr>
      <vt:lpstr>Flipped Classrooms</vt:lpstr>
      <vt:lpstr>Flipped Classrooms</vt:lpstr>
      <vt:lpstr>Act 48 Code:  203FCS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Flipped Classrooms</dc:title>
  <dc:creator>John</dc:creator>
  <cp:lastModifiedBy>John</cp:lastModifiedBy>
  <cp:revision>115</cp:revision>
  <dcterms:created xsi:type="dcterms:W3CDTF">2012-08-18T15:40:10Z</dcterms:created>
  <dcterms:modified xsi:type="dcterms:W3CDTF">2012-08-22T15:12:43Z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Google.Documents.DocumentId">
    <vt:lpwstr>1DMzM7UED7FmoMBFPG8h4yECaMRTMCh8220ViWp3rIwI</vt:lpwstr>
  </property>
  <property fmtid="{D5CDD505-2E9C-101B-9397-08002B2CF9AE}" pid="3" name="Google.Documents.RevisionId">
    <vt:lpwstr>09315326593541116949</vt:lpwstr>
  </property>
  <property fmtid="{D5CDD505-2E9C-101B-9397-08002B2CF9AE}" pid="4" name="Google.Documents.PreviousRevisionId">
    <vt:lpwstr>05802158511409704049</vt:lpwstr>
  </property>
  <property fmtid="{D5CDD505-2E9C-101B-9397-08002B2CF9AE}" pid="5" name="Google.Documents.PluginVersion">
    <vt:lpwstr>2.0.2662.553</vt:lpwstr>
  </property>
  <property fmtid="{D5CDD505-2E9C-101B-9397-08002B2CF9AE}" pid="6" name="Google.Documents.MergeIncapabilityFlags">
    <vt:i4>0</vt:i4>
  </property>
  <property fmtid="{D5CDD505-2E9C-101B-9397-08002B2CF9AE}" pid="7" name="Google.Documents.Tracking">
    <vt:lpwstr>false</vt:lpwstr>
  </property>
</Properties>
</file>